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260" r:id="rId104"/>
    <p:sldId id="261" r:id="rId105"/>
    <p:sldId id="262" r:id="rId106"/>
    <p:sldId id="263" r:id="rId10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80" autoAdjust="0"/>
    <p:restoredTop sz="94660"/>
  </p:normalViewPr>
  <p:slideViewPr>
    <p:cSldViewPr snapToGrid="0">
      <p:cViewPr varScale="1">
        <p:scale>
          <a:sx n="78" d="100"/>
          <a:sy n="78" d="100"/>
        </p:scale>
        <p:origin x="6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5560"/>
            <a:ext cx="12192000" cy="6858000"/>
          </a:xfrm>
          <a:prstGeom prst="rect">
            <a:avLst/>
          </a:prstGeom>
        </p:spPr>
      </p:pic>
      <p:sp>
        <p:nvSpPr>
          <p:cNvPr id="9" name="矩形 8"/>
          <p:cNvSpPr/>
          <p:nvPr userDrawn="1"/>
        </p:nvSpPr>
        <p:spPr>
          <a:xfrm>
            <a:off x="8136081" y="4167958"/>
            <a:ext cx="4055919" cy="461665"/>
          </a:xfrm>
          <a:prstGeom prst="rect">
            <a:avLst/>
          </a:prstGeom>
        </p:spPr>
        <p:txBody>
          <a:bodyPr wrap="none">
            <a:spAutoFit/>
          </a:bodyPr>
          <a:lstStyle/>
          <a:p>
            <a:r>
              <a:rPr lang="en-US" altLang="zh-CN" sz="2400" b="1" smtClean="0">
                <a:latin typeface="黑体" panose="02010609060101010101" pitchFamily="49" charset="-122"/>
                <a:ea typeface="黑体" panose="02010609060101010101" pitchFamily="49" charset="-122"/>
              </a:rPr>
              <a:t>【YOOTK】</a:t>
            </a:r>
            <a:r>
              <a:rPr lang="zh-CN" altLang="en-US" sz="2400" b="1" smtClean="0">
                <a:latin typeface="黑体" panose="02010609060101010101" pitchFamily="49" charset="-122"/>
                <a:ea typeface="黑体" panose="02010609060101010101" pitchFamily="49" charset="-122"/>
              </a:rPr>
              <a:t>沐言科技：李兴华</a:t>
            </a:r>
            <a:endParaRPr lang="zh-CN" altLang="en-US" sz="2400" b="1">
              <a:latin typeface="黑体" panose="02010609060101010101" pitchFamily="49" charset="-122"/>
              <a:ea typeface="黑体" panose="02010609060101010101" pitchFamily="49" charset="-122"/>
            </a:endParaRPr>
          </a:p>
        </p:txBody>
      </p:sp>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64442" y="4629623"/>
            <a:ext cx="1325075" cy="1276299"/>
          </a:xfrm>
          <a:prstGeom prst="rect">
            <a:avLst/>
          </a:prstGeom>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843" y="3078976"/>
            <a:ext cx="772170" cy="77217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160" y="92115"/>
            <a:ext cx="11962765" cy="6729055"/>
          </a:xfrm>
          <a:prstGeom prst="rect">
            <a:avLst/>
          </a:prstGeom>
        </p:spPr>
      </p:pic>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9008" y="5132280"/>
            <a:ext cx="529984" cy="529984"/>
          </a:xfrm>
          <a:prstGeom prst="rect">
            <a:avLst/>
          </a:prstGeom>
        </p:spPr>
      </p:pic>
      <p:sp>
        <p:nvSpPr>
          <p:cNvPr id="8" name="矩形 7"/>
          <p:cNvSpPr/>
          <p:nvPr userDrawn="1"/>
        </p:nvSpPr>
        <p:spPr>
          <a:xfrm>
            <a:off x="4376057" y="2299178"/>
            <a:ext cx="7815943" cy="1876582"/>
          </a:xfrm>
          <a:prstGeom prst="rect">
            <a:avLst/>
          </a:prstGeom>
          <a:solidFill>
            <a:schemeClr val="accent1">
              <a:lumMod val="20000"/>
              <a:lumOff val="80000"/>
              <a:alpha val="79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b="1" smtClean="0"/>
          </a:p>
        </p:txBody>
      </p:sp>
      <p:sp>
        <p:nvSpPr>
          <p:cNvPr id="2" name="标题 1"/>
          <p:cNvSpPr>
            <a:spLocks noGrp="1"/>
          </p:cNvSpPr>
          <p:nvPr>
            <p:ph type="ctrTitle"/>
          </p:nvPr>
        </p:nvSpPr>
        <p:spPr>
          <a:xfrm>
            <a:off x="4423956" y="2449439"/>
            <a:ext cx="7680960" cy="648587"/>
          </a:xfrm>
        </p:spPr>
        <p:txBody>
          <a:bodyPr anchor="b">
            <a:normAutofit/>
          </a:bodyPr>
          <a:lstStyle>
            <a:lvl1pPr algn="l">
              <a:defRPr sz="3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423956" y="3378497"/>
            <a:ext cx="7680960" cy="491699"/>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8489894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89222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360649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7169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41425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166551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44806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1888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5755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756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04604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73574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标题占位符 1"/>
          <p:cNvSpPr>
            <a:spLocks noGrp="1"/>
          </p:cNvSpPr>
          <p:nvPr>
            <p:ph type="title"/>
          </p:nvPr>
        </p:nvSpPr>
        <p:spPr>
          <a:xfrm>
            <a:off x="67491" y="69035"/>
            <a:ext cx="12020006" cy="78005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7491" y="849087"/>
            <a:ext cx="12020006" cy="593053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114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67807" y="2462532"/>
            <a:ext cx="7580501" cy="605407"/>
          </a:xfrm>
          <a:prstGeom prst="rect">
            <a:avLst/>
          </a:prstGeom>
        </p:spPr>
        <p:txBody>
          <a:bodyPr/>
          <a:lstStyle>
            <a:lvl1pPr algn="l" defTabSz="914400" rtl="0" eaLnBrk="1" latinLnBrk="0" hangingPunct="1">
              <a:spcBef>
                <a:spcPct val="0"/>
              </a:spcBef>
              <a:buNone/>
              <a:defRPr sz="2800" kern="1200">
                <a:solidFill>
                  <a:schemeClr val="tx1">
                    <a:lumMod val="95000"/>
                    <a:lumOff val="5000"/>
                  </a:schemeClr>
                </a:solidFill>
                <a:latin typeface="微软雅黑" pitchFamily="34" charset="-122"/>
                <a:ea typeface="微软雅黑" pitchFamily="34" charset="-122"/>
                <a:cs typeface="+mj-cs"/>
              </a:defRPr>
            </a:lvl1pPr>
          </a:lstStyle>
          <a:p>
            <a:r>
              <a:rPr lang="en-US" altLang="zh-CN" sz="3600" smtClean="0"/>
              <a:t>SpringCloud</a:t>
            </a:r>
            <a:r>
              <a:rPr lang="zh-CN" altLang="en-US" sz="3600" smtClean="0"/>
              <a:t>就业编程实战</a:t>
            </a:r>
            <a:endParaRPr lang="zh-CN" altLang="en-US" sz="3600"/>
          </a:p>
        </p:txBody>
      </p:sp>
      <p:sp>
        <p:nvSpPr>
          <p:cNvPr id="5" name="副标题 2"/>
          <p:cNvSpPr txBox="1">
            <a:spLocks/>
          </p:cNvSpPr>
          <p:nvPr/>
        </p:nvSpPr>
        <p:spPr>
          <a:xfrm>
            <a:off x="4467807" y="3358588"/>
            <a:ext cx="5658976" cy="582042"/>
          </a:xfrm>
          <a:prstGeom prst="rect">
            <a:avLst/>
          </a:prstGeom>
        </p:spPr>
        <p:txBody>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Wingdings" pitchFamily="2" charset="2"/>
              <a:buChar char="Ø"/>
              <a:defRPr sz="14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smtClean="0"/>
              <a:t>第</a:t>
            </a:r>
            <a:r>
              <a:rPr lang="en-US" altLang="zh-CN" sz="2800" smtClean="0"/>
              <a:t>9</a:t>
            </a:r>
            <a:r>
              <a:rPr lang="zh-CN" altLang="en-US" sz="2800"/>
              <a:t>章：微服务辅助技术</a:t>
            </a:r>
            <a:endParaRPr lang="zh-CN" altLang="en-US" sz="2800"/>
          </a:p>
        </p:txBody>
      </p:sp>
    </p:spTree>
    <p:extLst>
      <p:ext uri="{BB962C8B-B14F-4D97-AF65-F5344CB8AC3E}">
        <p14:creationId xmlns:p14="http://schemas.microsoft.com/office/powerpoint/2010/main" val="393994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业务接口实现子类</a:t>
            </a:r>
            <a:endParaRPr lang="zh-CN" altLang="en-US"/>
          </a:p>
        </p:txBody>
      </p:sp>
      <p:graphicFrame>
        <p:nvGraphicFramePr>
          <p:cNvPr id="4" name="表格 3"/>
          <p:cNvGraphicFramePr>
            <a:graphicFrameLocks noGrp="1"/>
          </p:cNvGraphicFramePr>
          <p:nvPr>
            <p:extLst/>
          </p:nvPr>
        </p:nvGraphicFramePr>
        <p:xfrm>
          <a:off x="227066" y="849086"/>
          <a:ext cx="11710934" cy="3354613"/>
        </p:xfrm>
        <a:graphic>
          <a:graphicData uri="http://schemas.openxmlformats.org/drawingml/2006/table">
            <a:tbl>
              <a:tblPr firstRow="1" firstCol="1" lastRow="1" lastCol="1" bandRow="1" bandCol="1">
                <a:tableStyleId>{5940675A-B579-460E-94D1-54222C63F5DA}</a:tableStyleId>
              </a:tblPr>
              <a:tblGrid>
                <a:gridCol w="11710934">
                  <a:extLst>
                    <a:ext uri="{9D8B030D-6E8A-4147-A177-3AD203B41FA5}">
                      <a16:colId xmlns:a16="http://schemas.microsoft.com/office/drawing/2014/main" val="1713934979"/>
                    </a:ext>
                  </a:extLst>
                </a:gridCol>
              </a:tblGrid>
              <a:tr h="3354613">
                <a:tc>
                  <a:txBody>
                    <a:bodyPr/>
                    <a:lstStyle/>
                    <a:p>
                      <a:r>
                        <a:rPr lang="en-US" sz="1400">
                          <a:effectLst/>
                        </a:rPr>
                        <a:t>package com.yootk.service.impl;</a:t>
                      </a:r>
                      <a:br>
                        <a:rPr lang="en-US" sz="1400">
                          <a:effectLst/>
                        </a:rPr>
                      </a:br>
                      <a:r>
                        <a:rPr lang="en-US" sz="1400">
                          <a:effectLst/>
                        </a:rPr>
                        <a:t>@Service</a:t>
                      </a:r>
                      <a:br>
                        <a:rPr lang="en-US" sz="1400">
                          <a:effectLst/>
                        </a:rPr>
                      </a:br>
                      <a:r>
                        <a:rPr lang="en-US" sz="1400">
                          <a:effectLst/>
                        </a:rPr>
                        <a:t>public class DeptMessageServiceImpl implements IDeptMessageService { // </a:t>
                      </a:r>
                      <a:r>
                        <a:rPr lang="zh-CN" sz="1400">
                          <a:effectLst/>
                        </a:rPr>
                        <a:t>业务实现类</a:t>
                      </a:r>
                      <a:r>
                        <a:rPr lang="en-US" sz="1400">
                          <a:effectLst/>
                        </a:rPr>
                        <a:t/>
                      </a:r>
                      <a:br>
                        <a:rPr lang="en-US" sz="1400">
                          <a:effectLst/>
                        </a:rPr>
                      </a:br>
                      <a:r>
                        <a:rPr lang="en-US" sz="1400">
                          <a:effectLst/>
                        </a:rPr>
                        <a:t>    @Autowired</a:t>
                      </a:r>
                      <a:br>
                        <a:rPr lang="en-US" sz="1400">
                          <a:effectLst/>
                        </a:rPr>
                      </a:br>
                      <a:r>
                        <a:rPr lang="en-US" sz="1400">
                          <a:effectLst/>
                        </a:rPr>
                        <a:t>    private MessageChannel output; 			// </a:t>
                      </a:r>
                      <a:r>
                        <a:rPr lang="zh-CN" sz="1400">
                          <a:effectLst/>
                        </a:rPr>
                        <a:t>消息通道</a:t>
                      </a:r>
                      <a:r>
                        <a:rPr lang="en-US" sz="1400">
                          <a:effectLst/>
                        </a:rPr>
                        <a:t/>
                      </a:r>
                      <a:br>
                        <a:rPr lang="en-US" sz="1400">
                          <a:effectLst/>
                        </a:rPr>
                      </a:br>
                      <a:r>
                        <a:rPr lang="en-US" sz="1400">
                          <a:effectLst/>
                        </a:rPr>
                        <a:t>    @Override</a:t>
                      </a:r>
                      <a:br>
                        <a:rPr lang="en-US" sz="1400">
                          <a:effectLst/>
                        </a:rPr>
                      </a:br>
                      <a:r>
                        <a:rPr lang="en-US" sz="1400">
                          <a:effectLst/>
                        </a:rPr>
                        <a:t>    public void sendMessage(DeptDTO dept) {</a:t>
                      </a:r>
                      <a:br>
                        <a:rPr lang="en-US" sz="1400">
                          <a:effectLst/>
                        </a:rPr>
                      </a:br>
                      <a:r>
                        <a:rPr lang="en-US" sz="1400">
                          <a:effectLst/>
                        </a:rPr>
                        <a:t>        this.output.send(MessageBuilder.withPayload(dept).build());	// </a:t>
                      </a:r>
                      <a:r>
                        <a:rPr lang="zh-CN" sz="1400">
                          <a:effectLst/>
                        </a:rPr>
                        <a:t>发送消息</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006947887"/>
                  </a:ext>
                </a:extLst>
              </a:tr>
            </a:tbl>
          </a:graphicData>
        </a:graphic>
      </p:graphicFrame>
    </p:spTree>
    <p:extLst>
      <p:ext uri="{BB962C8B-B14F-4D97-AF65-F5344CB8AC3E}">
        <p14:creationId xmlns:p14="http://schemas.microsoft.com/office/powerpoint/2010/main" val="90238326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IEmpSaga</a:t>
            </a:r>
            <a:r>
              <a:rPr lang="zh-CN" altLang="zh-CN"/>
              <a:t>接口</a:t>
            </a:r>
            <a:endParaRPr lang="zh-CN" altLang="en-US"/>
          </a:p>
        </p:txBody>
      </p:sp>
      <p:graphicFrame>
        <p:nvGraphicFramePr>
          <p:cNvPr id="4" name="表格 3"/>
          <p:cNvGraphicFramePr>
            <a:graphicFrameLocks noGrp="1"/>
          </p:cNvGraphicFramePr>
          <p:nvPr>
            <p:extLst/>
          </p:nvPr>
        </p:nvGraphicFramePr>
        <p:xfrm>
          <a:off x="210978" y="849086"/>
          <a:ext cx="11747341" cy="2046513"/>
        </p:xfrm>
        <a:graphic>
          <a:graphicData uri="http://schemas.openxmlformats.org/drawingml/2006/table">
            <a:tbl>
              <a:tblPr firstRow="1" firstCol="1" lastRow="1" lastCol="1" bandRow="1" bandCol="1">
                <a:tableStyleId>{5940675A-B579-460E-94D1-54222C63F5DA}</a:tableStyleId>
              </a:tblPr>
              <a:tblGrid>
                <a:gridCol w="11747341">
                  <a:extLst>
                    <a:ext uri="{9D8B030D-6E8A-4147-A177-3AD203B41FA5}">
                      <a16:colId xmlns:a16="http://schemas.microsoft.com/office/drawing/2014/main" val="3216414107"/>
                    </a:ext>
                  </a:extLst>
                </a:gridCol>
              </a:tblGrid>
              <a:tr h="2046513">
                <a:tc>
                  <a:txBody>
                    <a:bodyPr/>
                    <a:lstStyle/>
                    <a:p>
                      <a:r>
                        <a:rPr lang="en-US" sz="1600">
                          <a:effectLst/>
                        </a:rPr>
                        <a:t>package com.yootk.consumer.saga;</a:t>
                      </a:r>
                      <a:br>
                        <a:rPr lang="en-US" sz="1600">
                          <a:effectLst/>
                        </a:rPr>
                      </a:br>
                      <a:r>
                        <a:rPr lang="en-US" sz="1600">
                          <a:effectLst/>
                        </a:rPr>
                        <a:t>public interface IEmpSaga {</a:t>
                      </a:r>
                      <a:br>
                        <a:rPr lang="en-US" sz="1600">
                          <a:effectLst/>
                        </a:rPr>
                      </a:br>
                      <a:r>
                        <a:rPr lang="en-US" sz="1600">
                          <a:effectLst/>
                        </a:rPr>
                        <a:t>    boolean reduce(String businessKey, EmpDTO emp); 		// </a:t>
                      </a:r>
                      <a:r>
                        <a:rPr lang="zh-CN" sz="1600">
                          <a:effectLst/>
                        </a:rPr>
                        <a:t>业务处理</a:t>
                      </a:r>
                      <a:r>
                        <a:rPr lang="en-US" sz="1600">
                          <a:effectLst/>
                        </a:rPr>
                        <a:t/>
                      </a:r>
                      <a:br>
                        <a:rPr lang="en-US" sz="1600">
                          <a:effectLst/>
                        </a:rPr>
                      </a:br>
                      <a:r>
                        <a:rPr lang="en-US" sz="1600">
                          <a:effectLst/>
                        </a:rPr>
                        <a:t>    boolean compensateReduce(String businessKey, EmpDTO emp); 	// </a:t>
                      </a:r>
                      <a:r>
                        <a:rPr lang="zh-CN" sz="1600">
                          <a:effectLst/>
                        </a:rPr>
                        <a:t>业务补偿</a:t>
                      </a:r>
                      <a:r>
                        <a:rPr lang="en-US" sz="1600">
                          <a:effectLst/>
                        </a:rPr>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233584666"/>
                  </a:ext>
                </a:extLst>
              </a:tr>
            </a:tbl>
          </a:graphicData>
        </a:graphic>
      </p:graphicFrame>
    </p:spTree>
    <p:extLst>
      <p:ext uri="{BB962C8B-B14F-4D97-AF65-F5344CB8AC3E}">
        <p14:creationId xmlns:p14="http://schemas.microsoft.com/office/powerpoint/2010/main" val="2718296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EmpSagaImpl</a:t>
            </a:r>
            <a:r>
              <a:rPr lang="zh-CN" altLang="zh-CN"/>
              <a:t>实现子类</a:t>
            </a:r>
            <a:endParaRPr lang="zh-CN" altLang="en-US"/>
          </a:p>
        </p:txBody>
      </p:sp>
      <p:graphicFrame>
        <p:nvGraphicFramePr>
          <p:cNvPr id="4" name="表格 3"/>
          <p:cNvGraphicFramePr>
            <a:graphicFrameLocks noGrp="1"/>
          </p:cNvGraphicFramePr>
          <p:nvPr>
            <p:extLst/>
          </p:nvPr>
        </p:nvGraphicFramePr>
        <p:xfrm>
          <a:off x="236378" y="849086"/>
          <a:ext cx="11716861" cy="5805713"/>
        </p:xfrm>
        <a:graphic>
          <a:graphicData uri="http://schemas.openxmlformats.org/drawingml/2006/table">
            <a:tbl>
              <a:tblPr firstRow="1" firstCol="1" lastRow="1" lastCol="1" bandRow="1" bandCol="1">
                <a:tableStyleId>{5940675A-B579-460E-94D1-54222C63F5DA}</a:tableStyleId>
              </a:tblPr>
              <a:tblGrid>
                <a:gridCol w="11716861">
                  <a:extLst>
                    <a:ext uri="{9D8B030D-6E8A-4147-A177-3AD203B41FA5}">
                      <a16:colId xmlns:a16="http://schemas.microsoft.com/office/drawing/2014/main" val="2785866856"/>
                    </a:ext>
                  </a:extLst>
                </a:gridCol>
              </a:tblGrid>
              <a:tr h="5805713">
                <a:tc>
                  <a:txBody>
                    <a:bodyPr/>
                    <a:lstStyle/>
                    <a:p>
                      <a:r>
                        <a:rPr lang="en-US" sz="1600">
                          <a:effectLst/>
                        </a:rPr>
                        <a:t>package com.yootk.consumer.saga.impl;</a:t>
                      </a:r>
                      <a:br>
                        <a:rPr lang="en-US" sz="1600">
                          <a:effectLst/>
                        </a:rPr>
                      </a:br>
                      <a:r>
                        <a:rPr lang="en-US" sz="1600">
                          <a:effectLst/>
                        </a:rPr>
                        <a:t>@Component("empSaga") 				// </a:t>
                      </a:r>
                      <a:r>
                        <a:rPr lang="zh-CN" sz="1600">
                          <a:effectLst/>
                        </a:rPr>
                        <a:t>与</a:t>
                      </a:r>
                      <a:r>
                        <a:rPr lang="en-US" sz="1600">
                          <a:effectLst/>
                        </a:rPr>
                        <a:t>Saga</a:t>
                      </a:r>
                      <a:r>
                        <a:rPr lang="zh-CN" sz="1600">
                          <a:effectLst/>
                        </a:rPr>
                        <a:t>模型中的</a:t>
                      </a:r>
                      <a:r>
                        <a:rPr lang="en-US" sz="1600">
                          <a:effectLst/>
                        </a:rPr>
                        <a:t>Bean</a:t>
                      </a:r>
                      <a:r>
                        <a:rPr lang="zh-CN" sz="1600">
                          <a:effectLst/>
                        </a:rPr>
                        <a:t>名称一致</a:t>
                      </a:r>
                      <a:r>
                        <a:rPr lang="en-US" sz="1600">
                          <a:effectLst/>
                        </a:rPr>
                        <a:t/>
                      </a:r>
                      <a:br>
                        <a:rPr lang="en-US" sz="1600">
                          <a:effectLst/>
                        </a:rPr>
                      </a:br>
                      <a:r>
                        <a:rPr lang="en-US" sz="1600">
                          <a:effectLst/>
                        </a:rPr>
                        <a:t>@Slf4j 								// </a:t>
                      </a:r>
                      <a:r>
                        <a:rPr lang="zh-CN" sz="1600">
                          <a:effectLst/>
                        </a:rPr>
                        <a:t>日志定义</a:t>
                      </a:r>
                      <a:r>
                        <a:rPr lang="en-US" sz="1600">
                          <a:effectLst/>
                        </a:rPr>
                        <a:t/>
                      </a:r>
                      <a:br>
                        <a:rPr lang="en-US" sz="1600">
                          <a:effectLst/>
                        </a:rPr>
                      </a:br>
                      <a:r>
                        <a:rPr lang="en-US" sz="1600">
                          <a:effectLst/>
                        </a:rPr>
                        <a:t>public class EmpSagaImpl implements IEmpSaga {</a:t>
                      </a:r>
                      <a:br>
                        <a:rPr lang="en-US" sz="1600">
                          <a:effectLst/>
                        </a:rPr>
                      </a:br>
                      <a:r>
                        <a:rPr lang="en-US" sz="1600">
                          <a:effectLst/>
                        </a:rPr>
                        <a:t>    @Autowired</a:t>
                      </a:r>
                      <a:br>
                        <a:rPr lang="en-US" sz="1600">
                          <a:effectLst/>
                        </a:rPr>
                      </a:br>
                      <a:r>
                        <a:rPr lang="en-US" sz="1600">
                          <a:effectLst/>
                        </a:rPr>
                        <a:t>    private IEmpService empService; 				// Feign</a:t>
                      </a:r>
                      <a:r>
                        <a:rPr lang="zh-CN" sz="1600">
                          <a:effectLst/>
                        </a:rPr>
                        <a:t>远程接口</a:t>
                      </a:r>
                      <a:r>
                        <a:rPr lang="en-US" sz="1600">
                          <a:effectLst/>
                        </a:rPr>
                        <a:t/>
                      </a:r>
                      <a:br>
                        <a:rPr lang="en-US" sz="1600">
                          <a:effectLst/>
                        </a:rPr>
                      </a:br>
                      <a:r>
                        <a:rPr lang="en-US" sz="1600">
                          <a:effectLst/>
                        </a:rPr>
                        <a:t>    @Override</a:t>
                      </a:r>
                      <a:br>
                        <a:rPr lang="en-US" sz="1600">
                          <a:effectLst/>
                        </a:rPr>
                      </a:br>
                      <a:r>
                        <a:rPr lang="en-US" sz="1600">
                          <a:effectLst/>
                        </a:rPr>
                        <a:t>    public boolean reduce(String businessKey, EmpDTO emp) { 		// </a:t>
                      </a:r>
                      <a:r>
                        <a:rPr lang="zh-CN" sz="1600">
                          <a:effectLst/>
                        </a:rPr>
                        <a:t>业务处理</a:t>
                      </a:r>
                      <a:r>
                        <a:rPr lang="en-US" sz="1600">
                          <a:effectLst/>
                        </a:rPr>
                        <a:t/>
                      </a:r>
                      <a:br>
                        <a:rPr lang="en-US" sz="1600">
                          <a:effectLst/>
                        </a:rPr>
                      </a:br>
                      <a:r>
                        <a:rPr lang="en-US" sz="1600">
                          <a:effectLst/>
                        </a:rPr>
                        <a:t>        log.info("</a:t>
                      </a:r>
                      <a:r>
                        <a:rPr lang="zh-CN" sz="1600">
                          <a:effectLst/>
                        </a:rPr>
                        <a:t>【雇员业务处理】业务</a:t>
                      </a:r>
                      <a:r>
                        <a:rPr lang="en-US" sz="1600">
                          <a:effectLst/>
                        </a:rPr>
                        <a:t>KEY</a:t>
                      </a:r>
                      <a:r>
                        <a:rPr lang="zh-CN" sz="1600">
                          <a:effectLst/>
                        </a:rPr>
                        <a:t>：</a:t>
                      </a:r>
                      <a:r>
                        <a:rPr lang="en-US" sz="1600">
                          <a:effectLst/>
                        </a:rPr>
                        <a:t>{}</a:t>
                      </a:r>
                      <a:r>
                        <a:rPr lang="zh-CN" sz="1600">
                          <a:effectLst/>
                        </a:rPr>
                        <a:t>、雇员信息：</a:t>
                      </a:r>
                      <a:r>
                        <a:rPr lang="en-US" sz="1600">
                          <a:effectLst/>
                        </a:rPr>
                        <a:t>{}", businessKey, emp); // </a:t>
                      </a:r>
                      <a:r>
                        <a:rPr lang="zh-CN" sz="1600">
                          <a:effectLst/>
                        </a:rPr>
                        <a:t>日志输出</a:t>
                      </a:r>
                      <a:r>
                        <a:rPr lang="en-US" sz="1600">
                          <a:effectLst/>
                        </a:rPr>
                        <a:t/>
                      </a:r>
                      <a:br>
                        <a:rPr lang="en-US" sz="1600">
                          <a:effectLst/>
                        </a:rPr>
                      </a:br>
                      <a:r>
                        <a:rPr lang="en-US" sz="1600">
                          <a:effectLst/>
                        </a:rPr>
                        <a:t>        try {</a:t>
                      </a:r>
                      <a:br>
                        <a:rPr lang="en-US" sz="1600">
                          <a:effectLst/>
                        </a:rPr>
                      </a:br>
                      <a:r>
                        <a:rPr lang="en-US" sz="1600">
                          <a:effectLst/>
                        </a:rPr>
                        <a:t>            return this.empService.add(emp); 			// </a:t>
                      </a:r>
                      <a:r>
                        <a:rPr lang="zh-CN" sz="1600">
                          <a:effectLst/>
                        </a:rPr>
                        <a:t>接口调用</a:t>
                      </a:r>
                      <a:r>
                        <a:rPr lang="en-US" sz="1600">
                          <a:effectLst/>
                        </a:rPr>
                        <a:t/>
                      </a:r>
                      <a:br>
                        <a:rPr lang="en-US" sz="1600">
                          <a:effectLst/>
                        </a:rPr>
                      </a:br>
                      <a:r>
                        <a:rPr lang="en-US" sz="1600">
                          <a:effectLst/>
                        </a:rPr>
                        <a:t>        } catch (Exception e) {</a:t>
                      </a:r>
                      <a:br>
                        <a:rPr lang="en-US" sz="1600">
                          <a:effectLst/>
                        </a:rPr>
                      </a:br>
                      <a:r>
                        <a:rPr lang="en-US" sz="1600">
                          <a:effectLst/>
                        </a:rPr>
                        <a:t>            return false; 						// </a:t>
                      </a:r>
                      <a:r>
                        <a:rPr lang="zh-CN" sz="1600">
                          <a:effectLst/>
                        </a:rPr>
                        <a:t>异常处理</a:t>
                      </a:r>
                      <a:r>
                        <a:rPr lang="en-US" sz="1600">
                          <a:effectLst/>
                        </a:rPr>
                        <a:t/>
                      </a:r>
                      <a:br>
                        <a:rPr lang="en-US" sz="1600">
                          <a:effectLst/>
                        </a:rPr>
                      </a:br>
                      <a:r>
                        <a:rPr lang="en-US" sz="1600">
                          <a:effectLst/>
                        </a:rPr>
                        <a:t>        }</a:t>
                      </a:r>
                      <a:br>
                        <a:rPr lang="en-US" sz="1600">
                          <a:effectLst/>
                        </a:rPr>
                      </a:br>
                      <a:r>
                        <a:rPr lang="en-US" sz="1600">
                          <a:effectLst/>
                        </a:rPr>
                        <a:t>    }</a:t>
                      </a:r>
                      <a:br>
                        <a:rPr lang="en-US" sz="1600">
                          <a:effectLst/>
                        </a:rPr>
                      </a:br>
                      <a:r>
                        <a:rPr lang="en-US" sz="1600">
                          <a:effectLst/>
                        </a:rPr>
                        <a:t>    @Override</a:t>
                      </a:r>
                      <a:br>
                        <a:rPr lang="en-US" sz="1600">
                          <a:effectLst/>
                        </a:rPr>
                      </a:br>
                      <a:r>
                        <a:rPr lang="en-US" sz="1600">
                          <a:effectLst/>
                        </a:rPr>
                        <a:t>    public boolean compensateReduce(String businessKey, EmpDTO emp) {</a:t>
                      </a:r>
                      <a:br>
                        <a:rPr lang="en-US" sz="1600">
                          <a:effectLst/>
                        </a:rPr>
                      </a:br>
                      <a:r>
                        <a:rPr lang="en-US" sz="1600">
                          <a:effectLst/>
                        </a:rPr>
                        <a:t>        log.info("</a:t>
                      </a:r>
                      <a:r>
                        <a:rPr lang="zh-CN" sz="1600">
                          <a:effectLst/>
                        </a:rPr>
                        <a:t>【雇员业务补偿】业务</a:t>
                      </a:r>
                      <a:r>
                        <a:rPr lang="en-US" sz="1600">
                          <a:effectLst/>
                        </a:rPr>
                        <a:t>KEY</a:t>
                      </a:r>
                      <a:r>
                        <a:rPr lang="zh-CN" sz="1600">
                          <a:effectLst/>
                        </a:rPr>
                        <a:t>：</a:t>
                      </a:r>
                      <a:r>
                        <a:rPr lang="en-US" sz="1600">
                          <a:effectLst/>
                        </a:rPr>
                        <a:t>{}</a:t>
                      </a:r>
                      <a:r>
                        <a:rPr lang="zh-CN" sz="1600">
                          <a:effectLst/>
                        </a:rPr>
                        <a:t>、雇员信息：</a:t>
                      </a:r>
                      <a:r>
                        <a:rPr lang="en-US" sz="1600">
                          <a:effectLst/>
                        </a:rPr>
                        <a:t>{}", businessKey, emp); // </a:t>
                      </a:r>
                      <a:r>
                        <a:rPr lang="zh-CN" sz="1600">
                          <a:effectLst/>
                        </a:rPr>
                        <a:t>日志输出</a:t>
                      </a:r>
                      <a:r>
                        <a:rPr lang="en-US" sz="1600">
                          <a:effectLst/>
                        </a:rPr>
                        <a:t/>
                      </a:r>
                      <a:br>
                        <a:rPr lang="en-US" sz="1600">
                          <a:effectLst/>
                        </a:rPr>
                      </a:br>
                      <a:r>
                        <a:rPr lang="en-US" sz="1600">
                          <a:effectLst/>
                        </a:rPr>
                        <a:t>        // </a:t>
                      </a:r>
                      <a:r>
                        <a:rPr lang="zh-CN" sz="1600">
                          <a:effectLst/>
                        </a:rPr>
                        <a:t>本处不再实现具体的业务补偿处理逻辑，实际中需要服务端提供补偿操作接口</a:t>
                      </a:r>
                      <a:r>
                        <a:rPr lang="en-US" sz="1600">
                          <a:effectLst/>
                        </a:rPr>
                        <a:t/>
                      </a:r>
                      <a:br>
                        <a:rPr lang="en-US" sz="1600">
                          <a:effectLst/>
                        </a:rPr>
                      </a:br>
                      <a:r>
                        <a:rPr lang="en-US" sz="1600">
                          <a:effectLst/>
                        </a:rPr>
                        <a:t>        return true;</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889176372"/>
                  </a:ext>
                </a:extLst>
              </a:tr>
            </a:tbl>
          </a:graphicData>
        </a:graphic>
      </p:graphicFrame>
    </p:spTree>
    <p:extLst>
      <p:ext uri="{BB962C8B-B14F-4D97-AF65-F5344CB8AC3E}">
        <p14:creationId xmlns:p14="http://schemas.microsoft.com/office/powerpoint/2010/main" val="33663200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CompanyConsumerAction</a:t>
            </a:r>
            <a:r>
              <a:rPr lang="zh-CN" altLang="zh-CN"/>
              <a:t>类</a:t>
            </a:r>
            <a:endParaRPr lang="zh-CN" altLang="en-US"/>
          </a:p>
        </p:txBody>
      </p:sp>
      <p:graphicFrame>
        <p:nvGraphicFramePr>
          <p:cNvPr id="4" name="表格 3"/>
          <p:cNvGraphicFramePr>
            <a:graphicFrameLocks noGrp="1"/>
          </p:cNvGraphicFramePr>
          <p:nvPr>
            <p:extLst/>
          </p:nvPr>
        </p:nvGraphicFramePr>
        <p:xfrm>
          <a:off x="195738" y="849086"/>
          <a:ext cx="11762581" cy="5851433"/>
        </p:xfrm>
        <a:graphic>
          <a:graphicData uri="http://schemas.openxmlformats.org/drawingml/2006/table">
            <a:tbl>
              <a:tblPr firstRow="1" firstCol="1" lastRow="1" lastCol="1" bandRow="1" bandCol="1">
                <a:tableStyleId>{5940675A-B579-460E-94D1-54222C63F5DA}</a:tableStyleId>
              </a:tblPr>
              <a:tblGrid>
                <a:gridCol w="11762581">
                  <a:extLst>
                    <a:ext uri="{9D8B030D-6E8A-4147-A177-3AD203B41FA5}">
                      <a16:colId xmlns:a16="http://schemas.microsoft.com/office/drawing/2014/main" val="1944504305"/>
                    </a:ext>
                  </a:extLst>
                </a:gridCol>
              </a:tblGrid>
              <a:tr h="5851433">
                <a:tc>
                  <a:txBody>
                    <a:bodyPr/>
                    <a:lstStyle/>
                    <a:p>
                      <a:r>
                        <a:rPr lang="en-US" sz="1400">
                          <a:effectLst/>
                        </a:rPr>
                        <a:t>package com.yootk.consumer.action;</a:t>
                      </a:r>
                      <a:br>
                        <a:rPr lang="en-US" sz="1400">
                          <a:effectLst/>
                        </a:rPr>
                      </a:br>
                      <a:r>
                        <a:rPr lang="en-US" sz="1400">
                          <a:effectLst/>
                        </a:rPr>
                        <a:t>@RestController 						// REST</a:t>
                      </a:r>
                      <a:r>
                        <a:rPr lang="zh-CN" sz="1400">
                          <a:effectLst/>
                        </a:rPr>
                        <a:t>响应</a:t>
                      </a:r>
                      <a:r>
                        <a:rPr lang="en-US" sz="1400">
                          <a:effectLst/>
                        </a:rPr>
                        <a:t/>
                      </a:r>
                      <a:br>
                        <a:rPr lang="en-US" sz="1400">
                          <a:effectLst/>
                        </a:rPr>
                      </a:br>
                      <a:r>
                        <a:rPr lang="en-US" sz="1400">
                          <a:effectLst/>
                        </a:rPr>
                        <a:t>@RequestMapping("/consumer/company/*")			// </a:t>
                      </a:r>
                      <a:r>
                        <a:rPr lang="zh-CN" sz="1400">
                          <a:effectLst/>
                        </a:rPr>
                        <a:t>父路径</a:t>
                      </a:r>
                      <a:r>
                        <a:rPr lang="en-US" sz="1400">
                          <a:effectLst/>
                        </a:rPr>
                        <a:t/>
                      </a:r>
                      <a:br>
                        <a:rPr lang="en-US" sz="1400">
                          <a:effectLst/>
                        </a:rPr>
                      </a:br>
                      <a:r>
                        <a:rPr lang="en-US" sz="1400">
                          <a:effectLst/>
                        </a:rPr>
                        <a:t>@Slf4j</a:t>
                      </a:r>
                      <a:br>
                        <a:rPr lang="en-US" sz="1400">
                          <a:effectLst/>
                        </a:rPr>
                      </a:br>
                      <a:r>
                        <a:rPr lang="en-US" sz="1400">
                          <a:effectLst/>
                        </a:rPr>
                        <a:t>public class CompanyConsumerAction {</a:t>
                      </a:r>
                      <a:br>
                        <a:rPr lang="en-US" sz="1400">
                          <a:effectLst/>
                        </a:rPr>
                      </a:br>
                      <a:r>
                        <a:rPr lang="en-US" sz="1400">
                          <a:effectLst/>
                        </a:rPr>
                        <a:t>    @Autowired</a:t>
                      </a:r>
                      <a:br>
                        <a:rPr lang="en-US" sz="1400">
                          <a:effectLst/>
                        </a:rPr>
                      </a:br>
                      <a:r>
                        <a:rPr lang="en-US" sz="1400">
                          <a:effectLst/>
                        </a:rPr>
                        <a:t>    private StateMachineEngine stateMachineEngine; 		// Saga</a:t>
                      </a:r>
                      <a:r>
                        <a:rPr lang="zh-CN" sz="1400">
                          <a:effectLst/>
                        </a:rPr>
                        <a:t>状态机</a:t>
                      </a:r>
                      <a:r>
                        <a:rPr lang="en-US" sz="1400">
                          <a:effectLst/>
                        </a:rPr>
                        <a:t/>
                      </a:r>
                      <a:br>
                        <a:rPr lang="en-US" sz="1400">
                          <a:effectLst/>
                        </a:rPr>
                      </a:br>
                      <a:r>
                        <a:rPr lang="en-US" sz="1400">
                          <a:effectLst/>
                        </a:rPr>
                        <a:t>    @GetMapping("add")</a:t>
                      </a:r>
                      <a:br>
                        <a:rPr lang="en-US" sz="1400">
                          <a:effectLst/>
                        </a:rPr>
                      </a:br>
                      <a:r>
                        <a:rPr lang="en-US" sz="1400">
                          <a:effectLst/>
                        </a:rPr>
                        <a:t>    public Object add(DeptDTO dept, EmpDTO emp) {		// </a:t>
                      </a:r>
                      <a:r>
                        <a:rPr lang="zh-CN" sz="1400">
                          <a:effectLst/>
                        </a:rPr>
                        <a:t>数据增加</a:t>
                      </a:r>
                      <a:r>
                        <a:rPr lang="en-US" sz="1400">
                          <a:effectLst/>
                        </a:rPr>
                        <a:t/>
                      </a:r>
                      <a:br>
                        <a:rPr lang="en-US" sz="1400">
                          <a:effectLst/>
                        </a:rPr>
                      </a:br>
                      <a:r>
                        <a:rPr lang="en-US" sz="1400">
                          <a:effectLst/>
                        </a:rPr>
                        <a:t>        Map&lt;String, Object&gt; startParams = new HashMap&lt;&gt;(3); 	// </a:t>
                      </a:r>
                      <a:r>
                        <a:rPr lang="zh-CN" sz="1400">
                          <a:effectLst/>
                        </a:rPr>
                        <a:t>参数存储</a:t>
                      </a:r>
                      <a:r>
                        <a:rPr lang="en-US" sz="1400">
                          <a:effectLst/>
                        </a:rPr>
                        <a:t/>
                      </a:r>
                      <a:br>
                        <a:rPr lang="en-US" sz="1400">
                          <a:effectLst/>
                        </a:rPr>
                      </a:br>
                      <a:r>
                        <a:rPr lang="en-US" sz="1400">
                          <a:effectLst/>
                        </a:rPr>
                        <a:t>        String businessKey = String.valueOf(System.currentTimeMillis());</a:t>
                      </a:r>
                      <a:br>
                        <a:rPr lang="en-US" sz="1400">
                          <a:effectLst/>
                        </a:rPr>
                      </a:br>
                      <a:r>
                        <a:rPr lang="en-US" sz="1400">
                          <a:effectLst/>
                        </a:rPr>
                        <a:t>        startParams.put("businessKey", businessKey); 	// </a:t>
                      </a:r>
                      <a:r>
                        <a:rPr lang="zh-CN" sz="1400">
                          <a:effectLst/>
                        </a:rPr>
                        <a:t>业务</a:t>
                      </a:r>
                      <a:r>
                        <a:rPr lang="en-US" sz="1400">
                          <a:effectLst/>
                        </a:rPr>
                        <a:t>KEY</a:t>
                      </a:r>
                      <a:br>
                        <a:rPr lang="en-US" sz="1400">
                          <a:effectLst/>
                        </a:rPr>
                      </a:br>
                      <a:r>
                        <a:rPr lang="en-US" sz="1400">
                          <a:effectLst/>
                        </a:rPr>
                        <a:t>        startParams.put("dept", dept); 			// </a:t>
                      </a:r>
                      <a:r>
                        <a:rPr lang="zh-CN" sz="1400">
                          <a:effectLst/>
                        </a:rPr>
                        <a:t>部门业务参数</a:t>
                      </a:r>
                      <a:r>
                        <a:rPr lang="en-US" sz="1400">
                          <a:effectLst/>
                        </a:rPr>
                        <a:t/>
                      </a:r>
                      <a:br>
                        <a:rPr lang="en-US" sz="1400">
                          <a:effectLst/>
                        </a:rPr>
                      </a:br>
                      <a:r>
                        <a:rPr lang="en-US" sz="1400">
                          <a:effectLst/>
                        </a:rPr>
                        <a:t>        startParams.put("emp", emp); 			// </a:t>
                      </a:r>
                      <a:r>
                        <a:rPr lang="zh-CN" sz="1400">
                          <a:effectLst/>
                        </a:rPr>
                        <a:t>雇员业务参数</a:t>
                      </a:r>
                      <a:r>
                        <a:rPr lang="en-US" sz="1400">
                          <a:effectLst/>
                        </a:rPr>
                        <a:t/>
                      </a:r>
                      <a:br>
                        <a:rPr lang="en-US" sz="1400">
                          <a:effectLst/>
                        </a:rPr>
                      </a:br>
                      <a:r>
                        <a:rPr lang="en-US" sz="1400">
                          <a:effectLst/>
                        </a:rPr>
                        <a:t>        StateMachineInstance inst = stateMachineEngine.startWithBusinessKey(		"CompanyService", null, businessKey, startParams);</a:t>
                      </a:r>
                      <a:br>
                        <a:rPr lang="en-US" sz="1400">
                          <a:effectLst/>
                        </a:rPr>
                      </a:br>
                      <a:r>
                        <a:rPr lang="en-US" sz="1400">
                          <a:effectLst/>
                        </a:rPr>
                        <a:t>        if(ExecutionStatus.SU.equals(inst.getStatus())){	// Saga</a:t>
                      </a:r>
                      <a:r>
                        <a:rPr lang="zh-CN" sz="1400">
                          <a:effectLst/>
                        </a:rPr>
                        <a:t>模型处理成功</a:t>
                      </a:r>
                      <a:r>
                        <a:rPr lang="en-US" sz="1400">
                          <a:effectLst/>
                        </a:rPr>
                        <a:t/>
                      </a:r>
                      <a:br>
                        <a:rPr lang="en-US" sz="1400">
                          <a:effectLst/>
                        </a:rPr>
                      </a:br>
                      <a:r>
                        <a:rPr lang="en-US" sz="1400">
                          <a:effectLst/>
                        </a:rPr>
                        <a:t>            log.info("</a:t>
                      </a:r>
                      <a:r>
                        <a:rPr lang="zh-CN" sz="1400">
                          <a:effectLst/>
                        </a:rPr>
                        <a:t>人事信息创建成功，</a:t>
                      </a:r>
                      <a:r>
                        <a:rPr lang="en-US" sz="1400">
                          <a:effectLst/>
                        </a:rPr>
                        <a:t>XID = {}", inst.getId());</a:t>
                      </a:r>
                      <a:br>
                        <a:rPr lang="en-US" sz="1400">
                          <a:effectLst/>
                        </a:rPr>
                      </a:br>
                      <a:r>
                        <a:rPr lang="en-US" sz="1400">
                          <a:effectLst/>
                        </a:rPr>
                        <a:t>            return true;</a:t>
                      </a:r>
                      <a:br>
                        <a:rPr lang="en-US" sz="1400">
                          <a:effectLst/>
                        </a:rPr>
                      </a:br>
                      <a:r>
                        <a:rPr lang="en-US" sz="1400">
                          <a:effectLst/>
                        </a:rPr>
                        <a:t>        } else {						// Saga</a:t>
                      </a:r>
                      <a:r>
                        <a:rPr lang="zh-CN" sz="1400">
                          <a:effectLst/>
                        </a:rPr>
                        <a:t>模型处理失败</a:t>
                      </a:r>
                      <a:r>
                        <a:rPr lang="en-US" sz="1400">
                          <a:effectLst/>
                        </a:rPr>
                        <a:t/>
                      </a:r>
                      <a:br>
                        <a:rPr lang="en-US" sz="1400">
                          <a:effectLst/>
                        </a:rPr>
                      </a:br>
                      <a:r>
                        <a:rPr lang="en-US" sz="1400">
                          <a:effectLst/>
                        </a:rPr>
                        <a:t>            log.info("</a:t>
                      </a:r>
                      <a:r>
                        <a:rPr lang="zh-CN" sz="1400">
                          <a:effectLst/>
                        </a:rPr>
                        <a:t>人事信息创建失败，</a:t>
                      </a:r>
                      <a:r>
                        <a:rPr lang="en-US" sz="1400">
                          <a:effectLst/>
                        </a:rPr>
                        <a:t>XID = {}", inst.getId());</a:t>
                      </a:r>
                      <a:br>
                        <a:rPr lang="en-US" sz="1400">
                          <a:effectLst/>
                        </a:rPr>
                      </a:br>
                      <a:r>
                        <a:rPr lang="en-US" sz="1400">
                          <a:effectLst/>
                        </a:rPr>
                        <a:t>            return false;</a:t>
                      </a:r>
                      <a:br>
                        <a:rPr lang="en-US" sz="1400">
                          <a:effectLst/>
                        </a:rPr>
                      </a:br>
                      <a:r>
                        <a:rPr lang="en-US" sz="1400">
                          <a:effectLst/>
                        </a:rPr>
                        <a:t>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341254801"/>
                  </a:ext>
                </a:extLst>
              </a:tr>
            </a:tbl>
          </a:graphicData>
        </a:graphic>
      </p:graphicFrame>
    </p:spTree>
    <p:extLst>
      <p:ext uri="{BB962C8B-B14F-4D97-AF65-F5344CB8AC3E}">
        <p14:creationId xmlns:p14="http://schemas.microsoft.com/office/powerpoint/2010/main" val="337449562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手机扫码 </a:t>
            </a:r>
            <a:r>
              <a:rPr lang="en-US" altLang="zh-CN" smtClean="0"/>
              <a:t>—— </a:t>
            </a:r>
            <a:r>
              <a:rPr lang="zh-CN" altLang="en-US" smtClean="0"/>
              <a:t>随时关注我们</a:t>
            </a:r>
            <a:endParaRPr lang="zh-CN" altLang="en-US"/>
          </a:p>
        </p:txBody>
      </p:sp>
      <p:pic>
        <p:nvPicPr>
          <p:cNvPr id="3" name="图片 2"/>
          <p:cNvPicPr>
            <a:picLocks noChangeAspect="1"/>
          </p:cNvPicPr>
          <p:nvPr/>
        </p:nvPicPr>
        <p:blipFill>
          <a:blip r:embed="rId2"/>
          <a:stretch>
            <a:fillRect/>
          </a:stretch>
        </p:blipFill>
        <p:spPr>
          <a:xfrm>
            <a:off x="223246" y="1957423"/>
            <a:ext cx="11708496" cy="4292094"/>
          </a:xfrm>
          <a:prstGeom prst="rect">
            <a:avLst/>
          </a:prstGeom>
        </p:spPr>
      </p:pic>
      <p:sp>
        <p:nvSpPr>
          <p:cNvPr id="4" name="文本框 3"/>
          <p:cNvSpPr txBox="1"/>
          <p:nvPr/>
        </p:nvSpPr>
        <p:spPr>
          <a:xfrm>
            <a:off x="223246" y="849087"/>
            <a:ext cx="11273429" cy="1015663"/>
          </a:xfrm>
          <a:prstGeom prst="rect">
            <a:avLst/>
          </a:prstGeom>
          <a:noFill/>
        </p:spPr>
        <p:txBody>
          <a:bodyPr wrap="square" rtlCol="0">
            <a:spAutoFit/>
          </a:bodyPr>
          <a:lstStyle/>
          <a:p>
            <a:r>
              <a:rPr lang="zh-CN" altLang="en-US" sz="3000" b="1" smtClean="0">
                <a:latin typeface="微软雅黑" panose="020B0503020204020204" pitchFamily="34" charset="-122"/>
                <a:ea typeface="微软雅黑" panose="020B0503020204020204" pitchFamily="34" charset="-122"/>
              </a:rPr>
              <a:t>我们将持续进行各类编程技术的课程直播，如果你想第一时间收到我们的课程直播信息，可以拿出手机，通过不同平台</a:t>
            </a:r>
            <a:r>
              <a:rPr lang="en-US" altLang="zh-CN" sz="3000" b="1" smtClean="0">
                <a:latin typeface="微软雅黑" panose="020B0503020204020204" pitchFamily="34" charset="-122"/>
                <a:ea typeface="微软雅黑" panose="020B0503020204020204" pitchFamily="34" charset="-122"/>
              </a:rPr>
              <a:t>APP</a:t>
            </a:r>
            <a:r>
              <a:rPr lang="zh-CN" altLang="en-US" sz="3000" b="1" smtClean="0">
                <a:latin typeface="微软雅黑" panose="020B0503020204020204" pitchFamily="34" charset="-122"/>
                <a:ea typeface="微软雅黑" panose="020B0503020204020204" pitchFamily="34" charset="-122"/>
              </a:rPr>
              <a:t>扫码关注。</a:t>
            </a:r>
            <a:endParaRPr lang="zh-CN" altLang="en-US" sz="30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31617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291801" y="107779"/>
            <a:ext cx="11608397" cy="6642441"/>
          </a:xfrm>
          <a:prstGeom prst="rect">
            <a:avLst/>
          </a:prstGeom>
        </p:spPr>
      </p:pic>
    </p:spTree>
    <p:extLst>
      <p:ext uri="{BB962C8B-B14F-4D97-AF65-F5344CB8AC3E}">
        <p14:creationId xmlns:p14="http://schemas.microsoft.com/office/powerpoint/2010/main" val="731228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360944" y="104058"/>
            <a:ext cx="11256748" cy="6554437"/>
          </a:xfrm>
          <a:prstGeom prst="rect">
            <a:avLst/>
          </a:prstGeom>
        </p:spPr>
      </p:pic>
    </p:spTree>
    <p:extLst>
      <p:ext uri="{BB962C8B-B14F-4D97-AF65-F5344CB8AC3E}">
        <p14:creationId xmlns:p14="http://schemas.microsoft.com/office/powerpoint/2010/main" val="6907521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技术学习小程序</a:t>
            </a:r>
            <a:endParaRPr lang="zh-CN" altLang="en-US"/>
          </a:p>
        </p:txBody>
      </p:sp>
      <p:sp>
        <p:nvSpPr>
          <p:cNvPr id="3" name="内容占位符 2"/>
          <p:cNvSpPr>
            <a:spLocks noGrp="1"/>
          </p:cNvSpPr>
          <p:nvPr>
            <p:ph idx="1"/>
          </p:nvPr>
        </p:nvSpPr>
        <p:spPr/>
        <p:txBody>
          <a:bodyPr/>
          <a:lstStyle/>
          <a:p>
            <a:r>
              <a:rPr lang="zh-CN" altLang="en-US" smtClean="0"/>
              <a:t>打开微信添加“沐言优拓”小程序，里面有免费的各类编程资源，通过手机直接学习。</a:t>
            </a: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04530"/>
            <a:ext cx="4819650" cy="48196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409" y="1404530"/>
            <a:ext cx="2472160" cy="53530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355" y="1404530"/>
            <a:ext cx="2909355" cy="5308568"/>
          </a:xfrm>
          <a:prstGeom prst="rect">
            <a:avLst/>
          </a:prstGeom>
        </p:spPr>
      </p:pic>
      <p:sp>
        <p:nvSpPr>
          <p:cNvPr id="7" name="文本框 6"/>
          <p:cNvSpPr txBox="1"/>
          <p:nvPr/>
        </p:nvSpPr>
        <p:spPr>
          <a:xfrm>
            <a:off x="11257270" y="1629139"/>
            <a:ext cx="415498" cy="923330"/>
          </a:xfrm>
          <a:prstGeom prst="rect">
            <a:avLst/>
          </a:prstGeom>
          <a:noFill/>
        </p:spPr>
        <p:txBody>
          <a:bodyPr wrap="none" rtlCol="0">
            <a:spAutoFit/>
          </a:bodyPr>
          <a:lstStyle/>
          <a:p>
            <a:r>
              <a:rPr lang="zh-CN" altLang="en-US" b="1" smtClean="0">
                <a:latin typeface="微软雅黑" panose="020B0503020204020204" pitchFamily="34" charset="-122"/>
                <a:ea typeface="微软雅黑" panose="020B0503020204020204" pitchFamily="34" charset="-122"/>
              </a:rPr>
              <a:t>李</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兴</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华</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3477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JSON</a:t>
            </a:r>
            <a:r>
              <a:rPr lang="zh-CN" altLang="zh-CN"/>
              <a:t>数</a:t>
            </a:r>
            <a:r>
              <a:rPr lang="zh-CN" altLang="zh-CN" smtClean="0"/>
              <a:t>据</a:t>
            </a:r>
            <a:r>
              <a:rPr lang="zh-CN" altLang="en-US" smtClean="0"/>
              <a:t>处理</a:t>
            </a:r>
            <a:endParaRPr lang="zh-CN" altLang="en-US"/>
          </a:p>
        </p:txBody>
      </p:sp>
      <p:graphicFrame>
        <p:nvGraphicFramePr>
          <p:cNvPr id="4" name="表格 3"/>
          <p:cNvGraphicFramePr>
            <a:graphicFrameLocks noGrp="1"/>
          </p:cNvGraphicFramePr>
          <p:nvPr>
            <p:extLst/>
          </p:nvPr>
        </p:nvGraphicFramePr>
        <p:xfrm>
          <a:off x="193198" y="849087"/>
          <a:ext cx="11694001" cy="4552646"/>
        </p:xfrm>
        <a:graphic>
          <a:graphicData uri="http://schemas.openxmlformats.org/drawingml/2006/table">
            <a:tbl>
              <a:tblPr firstRow="1" firstCol="1" lastRow="1" lastCol="1" bandRow="1" bandCol="1">
                <a:tableStyleId>{5940675A-B579-460E-94D1-54222C63F5DA}</a:tableStyleId>
              </a:tblPr>
              <a:tblGrid>
                <a:gridCol w="11694001">
                  <a:extLst>
                    <a:ext uri="{9D8B030D-6E8A-4147-A177-3AD203B41FA5}">
                      <a16:colId xmlns:a16="http://schemas.microsoft.com/office/drawing/2014/main" val="2618715877"/>
                    </a:ext>
                  </a:extLst>
                </a:gridCol>
              </a:tblGrid>
              <a:tr h="4552646">
                <a:tc>
                  <a:txBody>
                    <a:bodyPr/>
                    <a:lstStyle/>
                    <a:p>
                      <a:r>
                        <a:rPr lang="en-US" sz="1400">
                          <a:effectLst/>
                        </a:rPr>
                        <a:t>package com.yootk.config;</a:t>
                      </a:r>
                      <a:br>
                        <a:rPr lang="en-US" sz="1400">
                          <a:effectLst/>
                        </a:rPr>
                      </a:br>
                      <a:r>
                        <a:rPr lang="en-US" sz="1400">
                          <a:effectLst/>
                        </a:rPr>
                        <a:t>@Configuration</a:t>
                      </a:r>
                      <a:br>
                        <a:rPr lang="en-US" sz="1400">
                          <a:effectLst/>
                        </a:rPr>
                      </a:br>
                      <a:r>
                        <a:rPr lang="en-US" sz="1400">
                          <a:effectLst/>
                        </a:rPr>
                        <a:t>public class ProducerConfig { 				// </a:t>
                      </a:r>
                      <a:r>
                        <a:rPr lang="zh-CN" sz="1400">
                          <a:effectLst/>
                        </a:rPr>
                        <a:t>生产者配置类</a:t>
                      </a:r>
                      <a:r>
                        <a:rPr lang="en-US" sz="1400">
                          <a:effectLst/>
                        </a:rPr>
                        <a:t/>
                      </a:r>
                      <a:br>
                        <a:rPr lang="en-US" sz="1400">
                          <a:effectLst/>
                        </a:rPr>
                      </a:br>
                      <a:r>
                        <a:rPr lang="en-US" sz="1400">
                          <a:effectLst/>
                        </a:rPr>
                        <a:t>    @Bean</a:t>
                      </a:r>
                      <a:br>
                        <a:rPr lang="en-US" sz="1400">
                          <a:effectLst/>
                        </a:rPr>
                      </a:br>
                      <a:r>
                        <a:rPr lang="en-US" sz="1400">
                          <a:effectLst/>
                        </a:rPr>
                        <a:t>    public ObjectMapper getJacksonObjectMapper() { 		// </a:t>
                      </a:r>
                      <a:r>
                        <a:rPr lang="zh-CN" sz="1400">
                          <a:effectLst/>
                        </a:rPr>
                        <a:t>对象序列化</a:t>
                      </a:r>
                      <a:r>
                        <a:rPr lang="en-US" sz="1400">
                          <a:effectLst/>
                        </a:rPr>
                        <a:t/>
                      </a:r>
                      <a:br>
                        <a:rPr lang="en-US" sz="1400">
                          <a:effectLst/>
                        </a:rPr>
                      </a:br>
                      <a:r>
                        <a:rPr lang="en-US" sz="1400">
                          <a:effectLst/>
                        </a:rPr>
                        <a:t>        return new ObjectMapper();</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621313877"/>
                  </a:ext>
                </a:extLst>
              </a:tr>
            </a:tbl>
          </a:graphicData>
        </a:graphic>
      </p:graphicFrame>
    </p:spTree>
    <p:extLst>
      <p:ext uri="{BB962C8B-B14F-4D97-AF65-F5344CB8AC3E}">
        <p14:creationId xmlns:p14="http://schemas.microsoft.com/office/powerpoint/2010/main" val="2277618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启用</a:t>
            </a:r>
            <a:r>
              <a:rPr lang="en-US" altLang="zh-CN"/>
              <a:t>Stream</a:t>
            </a:r>
            <a:r>
              <a:rPr lang="zh-CN" altLang="zh-CN"/>
              <a:t>输出配置</a:t>
            </a:r>
            <a:endParaRPr lang="zh-CN" altLang="en-US"/>
          </a:p>
        </p:txBody>
      </p:sp>
      <p:graphicFrame>
        <p:nvGraphicFramePr>
          <p:cNvPr id="4" name="表格 3"/>
          <p:cNvGraphicFramePr>
            <a:graphicFrameLocks noGrp="1"/>
          </p:cNvGraphicFramePr>
          <p:nvPr>
            <p:extLst/>
          </p:nvPr>
        </p:nvGraphicFramePr>
        <p:xfrm>
          <a:off x="184731" y="888683"/>
          <a:ext cx="11723635" cy="3916150"/>
        </p:xfrm>
        <a:graphic>
          <a:graphicData uri="http://schemas.openxmlformats.org/drawingml/2006/table">
            <a:tbl>
              <a:tblPr firstRow="1" firstCol="1" lastRow="1" lastCol="1" bandRow="1" bandCol="1">
                <a:tableStyleId>{5940675A-B579-460E-94D1-54222C63F5DA}</a:tableStyleId>
              </a:tblPr>
              <a:tblGrid>
                <a:gridCol w="11723635">
                  <a:extLst>
                    <a:ext uri="{9D8B030D-6E8A-4147-A177-3AD203B41FA5}">
                      <a16:colId xmlns:a16="http://schemas.microsoft.com/office/drawing/2014/main" val="109392321"/>
                    </a:ext>
                  </a:extLst>
                </a:gridCol>
              </a:tblGrid>
              <a:tr h="3916150">
                <a:tc>
                  <a:txBody>
                    <a:bodyPr/>
                    <a:lstStyle/>
                    <a:p>
                      <a:r>
                        <a:rPr lang="en-US" sz="1800">
                          <a:effectLst/>
                        </a:rPr>
                        <a:t>package com.yootk;</a:t>
                      </a:r>
                      <a:br>
                        <a:rPr lang="en-US" sz="1800">
                          <a:effectLst/>
                        </a:rPr>
                      </a:br>
                      <a:r>
                        <a:rPr lang="en-US" sz="1800">
                          <a:effectLst/>
                        </a:rPr>
                        <a:t>@SpringBootApplication</a:t>
                      </a:r>
                      <a:br>
                        <a:rPr lang="en-US" sz="1800">
                          <a:effectLst/>
                        </a:rPr>
                      </a:br>
                      <a:r>
                        <a:rPr lang="en-US" sz="1800">
                          <a:effectLst/>
                        </a:rPr>
                        <a:t>@EnableBinding(Source.class) 				// </a:t>
                      </a:r>
                      <a:r>
                        <a:rPr lang="zh-CN" sz="1800">
                          <a:effectLst/>
                        </a:rPr>
                        <a:t>配置绑定</a:t>
                      </a:r>
                      <a:r>
                        <a:rPr lang="en-US" sz="1800">
                          <a:effectLst/>
                        </a:rPr>
                        <a:t/>
                      </a:r>
                      <a:br>
                        <a:rPr lang="en-US" sz="1800">
                          <a:effectLst/>
                        </a:rPr>
                      </a:br>
                      <a:r>
                        <a:rPr lang="en-US" sz="1800">
                          <a:effectLst/>
                        </a:rPr>
                        <a:t>public class StartRocketMQStreamProducerApplication { 	// </a:t>
                      </a:r>
                      <a:r>
                        <a:rPr lang="zh-CN" sz="1800">
                          <a:effectLst/>
                        </a:rPr>
                        <a:t>李兴华高薪就业编程训练营</a:t>
                      </a:r>
                      <a:r>
                        <a:rPr lang="en-US" sz="1800">
                          <a:effectLst/>
                        </a:rPr>
                        <a:t/>
                      </a:r>
                      <a:br>
                        <a:rPr lang="en-US" sz="1800">
                          <a:effectLst/>
                        </a:rPr>
                      </a:br>
                      <a:r>
                        <a:rPr lang="en-US" sz="1800">
                          <a:effectLst/>
                        </a:rPr>
                        <a:t>    public static void main(String[] args) { 		// </a:t>
                      </a:r>
                      <a:r>
                        <a:rPr lang="zh-CN" sz="1800">
                          <a:effectLst/>
                        </a:rPr>
                        <a:t>沐言科技：</a:t>
                      </a:r>
                      <a:r>
                        <a:rPr lang="en-US" sz="1800">
                          <a:effectLst/>
                        </a:rPr>
                        <a:t>www.yootk.com</a:t>
                      </a:r>
                      <a:br>
                        <a:rPr lang="en-US" sz="1800">
                          <a:effectLst/>
                        </a:rPr>
                      </a:br>
                      <a:r>
                        <a:rPr lang="en-US" sz="1800">
                          <a:effectLst/>
                        </a:rPr>
                        <a:t>        SpringApplication.run(StartRocketMQStreamProducerApplication.class, args); </a:t>
                      </a:r>
                      <a:br>
                        <a:rPr lang="en-US" sz="1800">
                          <a:effectLst/>
                        </a:rPr>
                      </a:br>
                      <a:r>
                        <a:rPr lang="en-US" sz="1800">
                          <a:effectLst/>
                        </a:rPr>
                        <a:t>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1674619382"/>
                  </a:ext>
                </a:extLst>
              </a:tr>
            </a:tbl>
          </a:graphicData>
        </a:graphic>
      </p:graphicFrame>
    </p:spTree>
    <p:extLst>
      <p:ext uri="{BB962C8B-B14F-4D97-AF65-F5344CB8AC3E}">
        <p14:creationId xmlns:p14="http://schemas.microsoft.com/office/powerpoint/2010/main" val="58768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测试类</a:t>
            </a:r>
            <a:endParaRPr lang="zh-CN" altLang="en-US"/>
          </a:p>
        </p:txBody>
      </p:sp>
      <p:graphicFrame>
        <p:nvGraphicFramePr>
          <p:cNvPr id="4" name="表格 3"/>
          <p:cNvGraphicFramePr>
            <a:graphicFrameLocks noGrp="1"/>
          </p:cNvGraphicFramePr>
          <p:nvPr>
            <p:extLst/>
          </p:nvPr>
        </p:nvGraphicFramePr>
        <p:xfrm>
          <a:off x="184732" y="849087"/>
          <a:ext cx="11677068" cy="5797246"/>
        </p:xfrm>
        <a:graphic>
          <a:graphicData uri="http://schemas.openxmlformats.org/drawingml/2006/table">
            <a:tbl>
              <a:tblPr firstRow="1" firstCol="1" lastRow="1" lastCol="1" bandRow="1" bandCol="1">
                <a:tableStyleId>{5940675A-B579-460E-94D1-54222C63F5DA}</a:tableStyleId>
              </a:tblPr>
              <a:tblGrid>
                <a:gridCol w="11677068">
                  <a:extLst>
                    <a:ext uri="{9D8B030D-6E8A-4147-A177-3AD203B41FA5}">
                      <a16:colId xmlns:a16="http://schemas.microsoft.com/office/drawing/2014/main" val="1121652107"/>
                    </a:ext>
                  </a:extLst>
                </a:gridCol>
              </a:tblGrid>
              <a:tr h="5797246">
                <a:tc>
                  <a:txBody>
                    <a:bodyPr/>
                    <a:lstStyle/>
                    <a:p>
                      <a:r>
                        <a:rPr lang="en-US" sz="1400">
                          <a:effectLst/>
                        </a:rPr>
                        <a:t>package com.yootk.test;</a:t>
                      </a:r>
                      <a:br>
                        <a:rPr lang="en-US" sz="1400">
                          <a:effectLst/>
                        </a:rPr>
                      </a:br>
                      <a:r>
                        <a:rPr lang="en-US" sz="1400">
                          <a:effectLst/>
                        </a:rPr>
                        <a:t>@ExtendWith(SpringExtension.class) 			// Junit5</a:t>
                      </a:r>
                      <a:r>
                        <a:rPr lang="zh-CN" sz="1400">
                          <a:effectLst/>
                        </a:rPr>
                        <a:t>测试工具</a:t>
                      </a:r>
                      <a:r>
                        <a:rPr lang="en-US" sz="1400">
                          <a:effectLst/>
                        </a:rPr>
                        <a:t/>
                      </a:r>
                      <a:br>
                        <a:rPr lang="en-US" sz="1400">
                          <a:effectLst/>
                        </a:rPr>
                      </a:br>
                      <a:r>
                        <a:rPr lang="en-US" sz="1400">
                          <a:effectLst/>
                        </a:rPr>
                        <a:t>@WebAppConfiguration 					// </a:t>
                      </a:r>
                      <a:r>
                        <a:rPr lang="zh-CN" sz="1400">
                          <a:effectLst/>
                        </a:rPr>
                        <a:t>启动</a:t>
                      </a:r>
                      <a:r>
                        <a:rPr lang="en-US" sz="1400">
                          <a:effectLst/>
                        </a:rPr>
                        <a:t>Web</a:t>
                      </a:r>
                      <a:r>
                        <a:rPr lang="zh-CN" sz="1400">
                          <a:effectLst/>
                        </a:rPr>
                        <a:t>配置</a:t>
                      </a:r>
                      <a:r>
                        <a:rPr lang="en-US" sz="1400">
                          <a:effectLst/>
                        </a:rPr>
                        <a:t/>
                      </a:r>
                      <a:br>
                        <a:rPr lang="en-US" sz="1400">
                          <a:effectLst/>
                        </a:rPr>
                      </a:br>
                      <a:r>
                        <a:rPr lang="en-US" sz="1400">
                          <a:effectLst/>
                        </a:rPr>
                        <a:t>@SpringBootTest(classes = StartRocketMQStreamProducerApplication.class) // </a:t>
                      </a:r>
                      <a:r>
                        <a:rPr lang="zh-CN" sz="1400">
                          <a:effectLst/>
                        </a:rPr>
                        <a:t>启动类</a:t>
                      </a:r>
                      <a:r>
                        <a:rPr lang="en-US" sz="1400">
                          <a:effectLst/>
                        </a:rPr>
                        <a:t/>
                      </a:r>
                      <a:br>
                        <a:rPr lang="en-US" sz="1400">
                          <a:effectLst/>
                        </a:rPr>
                      </a:br>
                      <a:r>
                        <a:rPr lang="en-US" sz="1400">
                          <a:effectLst/>
                        </a:rPr>
                        <a:t>public class TestDeptMessageService {</a:t>
                      </a:r>
                      <a:br>
                        <a:rPr lang="en-US" sz="1400">
                          <a:effectLst/>
                        </a:rPr>
                      </a:br>
                      <a:r>
                        <a:rPr lang="en-US" sz="1400">
                          <a:effectLst/>
                        </a:rPr>
                        <a:t>    @Autowired</a:t>
                      </a:r>
                      <a:br>
                        <a:rPr lang="en-US" sz="1400">
                          <a:effectLst/>
                        </a:rPr>
                      </a:br>
                      <a:r>
                        <a:rPr lang="en-US" sz="1400">
                          <a:effectLst/>
                        </a:rPr>
                        <a:t>    private IDeptMessageService messageService; 		// </a:t>
                      </a:r>
                      <a:r>
                        <a:rPr lang="zh-CN" sz="1400">
                          <a:effectLst/>
                        </a:rPr>
                        <a:t>注入业务实例</a:t>
                      </a:r>
                      <a:r>
                        <a:rPr lang="en-US" sz="1400">
                          <a:effectLst/>
                        </a:rPr>
                        <a:t/>
                      </a:r>
                      <a:br>
                        <a:rPr lang="en-US" sz="1400">
                          <a:effectLst/>
                        </a:rPr>
                      </a:br>
                      <a:r>
                        <a:rPr lang="en-US" sz="1400">
                          <a:effectLst/>
                        </a:rPr>
                        <a:t>    @Test</a:t>
                      </a:r>
                      <a:br>
                        <a:rPr lang="en-US" sz="1400">
                          <a:effectLst/>
                        </a:rPr>
                      </a:br>
                      <a:r>
                        <a:rPr lang="en-US" sz="1400">
                          <a:effectLst/>
                        </a:rPr>
                        <a:t>    public void testSend() throws Exception{</a:t>
                      </a:r>
                      <a:br>
                        <a:rPr lang="en-US" sz="1400">
                          <a:effectLst/>
                        </a:rPr>
                      </a:br>
                      <a:r>
                        <a:rPr lang="en-US" sz="1400">
                          <a:effectLst/>
                        </a:rPr>
                        <a:t>        DeptDTO dept = new DeptDTO();			// </a:t>
                      </a:r>
                      <a:r>
                        <a:rPr lang="zh-CN" sz="1400">
                          <a:effectLst/>
                        </a:rPr>
                        <a:t>实例化</a:t>
                      </a:r>
                      <a:r>
                        <a:rPr lang="en-US" sz="1400">
                          <a:effectLst/>
                        </a:rPr>
                        <a:t>DTO</a:t>
                      </a:r>
                      <a:r>
                        <a:rPr lang="zh-CN" sz="1400">
                          <a:effectLst/>
                        </a:rPr>
                        <a:t>对象</a:t>
                      </a:r>
                      <a:r>
                        <a:rPr lang="en-US" sz="1400">
                          <a:effectLst/>
                        </a:rPr>
                        <a:t/>
                      </a:r>
                      <a:br>
                        <a:rPr lang="en-US" sz="1400">
                          <a:effectLst/>
                        </a:rPr>
                      </a:br>
                      <a:r>
                        <a:rPr lang="en-US" sz="1400">
                          <a:effectLst/>
                        </a:rPr>
                        <a:t>        dept.setDeptno(99L); 				// DTO</a:t>
                      </a:r>
                      <a:r>
                        <a:rPr lang="zh-CN" sz="1400">
                          <a:effectLst/>
                        </a:rPr>
                        <a:t>对象属性设置</a:t>
                      </a:r>
                      <a:r>
                        <a:rPr lang="en-US" sz="1400">
                          <a:effectLst/>
                        </a:rPr>
                        <a:t/>
                      </a:r>
                      <a:br>
                        <a:rPr lang="en-US" sz="1400">
                          <a:effectLst/>
                        </a:rPr>
                      </a:br>
                      <a:r>
                        <a:rPr lang="en-US" sz="1400">
                          <a:effectLst/>
                        </a:rPr>
                        <a:t>        dept.setDname("</a:t>
                      </a:r>
                      <a:r>
                        <a:rPr lang="zh-CN" sz="1400">
                          <a:effectLst/>
                        </a:rPr>
                        <a:t>沐言科技教学研发部</a:t>
                      </a:r>
                      <a:r>
                        <a:rPr lang="en-US" sz="1400">
                          <a:effectLst/>
                        </a:rPr>
                        <a:t>"); 			// DTO</a:t>
                      </a:r>
                      <a:r>
                        <a:rPr lang="zh-CN" sz="1400">
                          <a:effectLst/>
                        </a:rPr>
                        <a:t>对象属性设置</a:t>
                      </a:r>
                      <a:r>
                        <a:rPr lang="en-US" sz="1400">
                          <a:effectLst/>
                        </a:rPr>
                        <a:t/>
                      </a:r>
                      <a:br>
                        <a:rPr lang="en-US" sz="1400">
                          <a:effectLst/>
                        </a:rPr>
                      </a:br>
                      <a:r>
                        <a:rPr lang="en-US" sz="1400">
                          <a:effectLst/>
                        </a:rPr>
                        <a:t>        dept.setLoc("</a:t>
                      </a:r>
                      <a:r>
                        <a:rPr lang="zh-CN" sz="1400">
                          <a:effectLst/>
                        </a:rPr>
                        <a:t>北京</a:t>
                      </a:r>
                      <a:r>
                        <a:rPr lang="en-US" sz="1400">
                          <a:effectLst/>
                        </a:rPr>
                        <a:t>"); 				// DTO</a:t>
                      </a:r>
                      <a:r>
                        <a:rPr lang="zh-CN" sz="1400">
                          <a:effectLst/>
                        </a:rPr>
                        <a:t>对象属性设置</a:t>
                      </a:r>
                      <a:r>
                        <a:rPr lang="en-US" sz="1400">
                          <a:effectLst/>
                        </a:rPr>
                        <a:t/>
                      </a:r>
                      <a:br>
                        <a:rPr lang="en-US" sz="1400">
                          <a:effectLst/>
                        </a:rPr>
                      </a:br>
                      <a:r>
                        <a:rPr lang="en-US" sz="1400">
                          <a:effectLst/>
                        </a:rPr>
                        <a:t>        this.messageService.sendMessage(dept); 		// </a:t>
                      </a:r>
                      <a:r>
                        <a:rPr lang="zh-CN" sz="1400">
                          <a:effectLst/>
                        </a:rPr>
                        <a:t>消息发送</a:t>
                      </a:r>
                      <a:r>
                        <a:rPr lang="en-US" sz="1400">
                          <a:effectLst/>
                        </a:rPr>
                        <a:t/>
                      </a:r>
                      <a:br>
                        <a:rPr lang="en-US" sz="1400">
                          <a:effectLst/>
                        </a:rPr>
                      </a:br>
                      <a:r>
                        <a:rPr lang="en-US" sz="1400">
                          <a:effectLst/>
                        </a:rPr>
                        <a:t>        TimeUnit.SECONDS.sleep(20); 			// </a:t>
                      </a:r>
                      <a:r>
                        <a:rPr lang="zh-CN" sz="1400">
                          <a:effectLst/>
                        </a:rPr>
                        <a:t>等待发送完成</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4064749485"/>
                  </a:ext>
                </a:extLst>
              </a:tr>
            </a:tbl>
          </a:graphicData>
        </a:graphic>
      </p:graphicFrame>
    </p:spTree>
    <p:extLst>
      <p:ext uri="{BB962C8B-B14F-4D97-AF65-F5344CB8AC3E}">
        <p14:creationId xmlns:p14="http://schemas.microsoft.com/office/powerpoint/2010/main" val="2216459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SpringCloudStream</a:t>
            </a:r>
            <a:r>
              <a:rPr lang="zh-CN" altLang="zh-CN"/>
              <a:t>消费端</a:t>
            </a:r>
            <a:endParaRPr lang="zh-CN" altLang="en-US"/>
          </a:p>
        </p:txBody>
      </p:sp>
      <p:sp>
        <p:nvSpPr>
          <p:cNvPr id="3" name="内容占位符 2"/>
          <p:cNvSpPr>
            <a:spLocks noGrp="1"/>
          </p:cNvSpPr>
          <p:nvPr>
            <p:ph idx="1"/>
          </p:nvPr>
        </p:nvSpPr>
        <p:spPr/>
        <p:txBody>
          <a:bodyPr/>
          <a:lstStyle/>
          <a:p>
            <a:r>
              <a:rPr lang="en-US" altLang="zh-CN"/>
              <a:t>SpringCloudStream</a:t>
            </a:r>
            <a:r>
              <a:rPr lang="zh-CN" altLang="zh-CN"/>
              <a:t>消息接收依然遵循着监听的操作特点实现，只要设置好监听的主题，这样每当有消息收到后，就可以通过</a:t>
            </a:r>
            <a:r>
              <a:rPr lang="en-US" altLang="zh-CN"/>
              <a:t>SubscribableChannel</a:t>
            </a:r>
            <a:r>
              <a:rPr lang="zh-CN" altLang="zh-CN"/>
              <a:t>订阅通道进行接收，同时如果传输的是一个对象，也会自动基于</a:t>
            </a:r>
            <a:r>
              <a:rPr lang="en-US" altLang="zh-CN"/>
              <a:t>Jackson</a:t>
            </a:r>
            <a:r>
              <a:rPr lang="zh-CN" altLang="zh-CN"/>
              <a:t>组件将</a:t>
            </a:r>
            <a:r>
              <a:rPr lang="en-US" altLang="zh-CN"/>
              <a:t>JSON</a:t>
            </a:r>
            <a:r>
              <a:rPr lang="zh-CN" altLang="zh-CN"/>
              <a:t>数据转为指定的对象实例。</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38" y="2344208"/>
            <a:ext cx="11562312" cy="394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508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a:t>
            </a:r>
            <a:r>
              <a:rPr lang="en-US" altLang="zh-CN"/>
              <a:t>application.yml</a:t>
            </a:r>
            <a:r>
              <a:rPr lang="zh-CN" altLang="zh-CN"/>
              <a:t>配置文件</a:t>
            </a:r>
            <a:endParaRPr lang="zh-CN" altLang="en-US"/>
          </a:p>
        </p:txBody>
      </p:sp>
      <p:graphicFrame>
        <p:nvGraphicFramePr>
          <p:cNvPr id="4" name="表格 3"/>
          <p:cNvGraphicFramePr>
            <a:graphicFrameLocks noGrp="1"/>
          </p:cNvGraphicFramePr>
          <p:nvPr>
            <p:extLst/>
          </p:nvPr>
        </p:nvGraphicFramePr>
        <p:xfrm>
          <a:off x="201665" y="849086"/>
          <a:ext cx="11655901" cy="5031013"/>
        </p:xfrm>
        <a:graphic>
          <a:graphicData uri="http://schemas.openxmlformats.org/drawingml/2006/table">
            <a:tbl>
              <a:tblPr firstRow="1" firstCol="1" lastRow="1" lastCol="1" bandRow="1" bandCol="1">
                <a:tableStyleId>{5940675A-B579-460E-94D1-54222C63F5DA}</a:tableStyleId>
              </a:tblPr>
              <a:tblGrid>
                <a:gridCol w="11655901">
                  <a:extLst>
                    <a:ext uri="{9D8B030D-6E8A-4147-A177-3AD203B41FA5}">
                      <a16:colId xmlns:a16="http://schemas.microsoft.com/office/drawing/2014/main" val="3371753649"/>
                    </a:ext>
                  </a:extLst>
                </a:gridCol>
              </a:tblGrid>
              <a:tr h="5031013">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cloud: 						# Cloud</a:t>
                      </a:r>
                      <a:r>
                        <a:rPr lang="zh-CN" sz="1600">
                          <a:effectLst/>
                        </a:rPr>
                        <a:t>配置项</a:t>
                      </a:r>
                      <a:r>
                        <a:rPr lang="en-US" sz="1600">
                          <a:effectLst/>
                        </a:rPr>
                        <a:t/>
                      </a:r>
                      <a:br>
                        <a:rPr lang="en-US" sz="1600">
                          <a:effectLst/>
                        </a:rPr>
                      </a:br>
                      <a:r>
                        <a:rPr lang="en-US" sz="1600">
                          <a:effectLst/>
                        </a:rPr>
                        <a:t>    stream: 						# SCS</a:t>
                      </a:r>
                      <a:r>
                        <a:rPr lang="zh-CN" sz="1600">
                          <a:effectLst/>
                        </a:rPr>
                        <a:t>配置项</a:t>
                      </a:r>
                      <a:r>
                        <a:rPr lang="en-US" sz="1600">
                          <a:effectLst/>
                        </a:rPr>
                        <a:t/>
                      </a:r>
                      <a:br>
                        <a:rPr lang="en-US" sz="1600">
                          <a:effectLst/>
                        </a:rPr>
                      </a:br>
                      <a:r>
                        <a:rPr lang="en-US" sz="1600">
                          <a:effectLst/>
                        </a:rPr>
                        <a:t>      rocketmq: 						# </a:t>
                      </a:r>
                      <a:r>
                        <a:rPr lang="zh-CN" sz="1600">
                          <a:effectLst/>
                        </a:rPr>
                        <a:t>整合</a:t>
                      </a:r>
                      <a:r>
                        <a:rPr lang="en-US" sz="1600">
                          <a:effectLst/>
                        </a:rPr>
                        <a:t>RoketMQ</a:t>
                      </a:r>
                      <a:br>
                        <a:rPr lang="en-US" sz="1600">
                          <a:effectLst/>
                        </a:rPr>
                      </a:br>
                      <a:r>
                        <a:rPr lang="en-US" sz="1600">
                          <a:effectLst/>
                        </a:rPr>
                        <a:t>        binder: 						# </a:t>
                      </a:r>
                      <a:r>
                        <a:rPr lang="zh-CN" sz="1600">
                          <a:effectLst/>
                        </a:rPr>
                        <a:t>服务绑定</a:t>
                      </a:r>
                      <a:r>
                        <a:rPr lang="en-US" sz="1600">
                          <a:effectLst/>
                        </a:rPr>
                        <a:t/>
                      </a:r>
                      <a:br>
                        <a:rPr lang="en-US" sz="1600">
                          <a:effectLst/>
                        </a:rPr>
                      </a:br>
                      <a:r>
                        <a:rPr lang="en-US" sz="1600">
                          <a:effectLst/>
                        </a:rPr>
                        <a:t>          name-server: rocketmq-server:9876 			# NameServer</a:t>
                      </a:r>
                      <a:r>
                        <a:rPr lang="zh-CN" sz="1600">
                          <a:effectLst/>
                        </a:rPr>
                        <a:t>地址</a:t>
                      </a:r>
                      <a:r>
                        <a:rPr lang="en-US" sz="1600">
                          <a:effectLst/>
                        </a:rPr>
                        <a:t/>
                      </a:r>
                      <a:br>
                        <a:rPr lang="en-US" sz="1600">
                          <a:effectLst/>
                        </a:rPr>
                      </a:br>
                      <a:r>
                        <a:rPr lang="en-US" sz="1600">
                          <a:effectLst/>
                        </a:rPr>
                        <a:t>      bindings: 						# </a:t>
                      </a:r>
                      <a:r>
                        <a:rPr lang="zh-CN" sz="1600">
                          <a:effectLst/>
                        </a:rPr>
                        <a:t>操作绑定</a:t>
                      </a:r>
                      <a:r>
                        <a:rPr lang="en-US" sz="1600">
                          <a:effectLst/>
                        </a:rPr>
                        <a:t/>
                      </a:r>
                      <a:br>
                        <a:rPr lang="en-US" sz="1600">
                          <a:effectLst/>
                        </a:rPr>
                      </a:br>
                      <a:r>
                        <a:rPr lang="en-US" sz="1600">
                          <a:effectLst/>
                        </a:rPr>
                        <a:t>        </a:t>
                      </a:r>
                      <a:r>
                        <a:rPr lang="en-US" sz="1600" u="sng">
                          <a:effectLst/>
                        </a:rPr>
                        <a:t>input</a:t>
                      </a:r>
                      <a:r>
                        <a:rPr lang="en-US" sz="1600">
                          <a:effectLst/>
                        </a:rPr>
                        <a:t>: 						# </a:t>
                      </a:r>
                      <a:r>
                        <a:rPr lang="zh-CN" sz="1600">
                          <a:effectLst/>
                        </a:rPr>
                        <a:t>配置默认消费通道</a:t>
                      </a:r>
                      <a:r>
                        <a:rPr lang="en-US" sz="1600">
                          <a:effectLst/>
                        </a:rPr>
                        <a:t/>
                      </a:r>
                      <a:br>
                        <a:rPr lang="en-US" sz="1600">
                          <a:effectLst/>
                        </a:rPr>
                      </a:br>
                      <a:r>
                        <a:rPr lang="en-US" sz="1600">
                          <a:effectLst/>
                        </a:rPr>
                        <a:t>          destination: TopicSSC 				# </a:t>
                      </a:r>
                      <a:r>
                        <a:rPr lang="zh-CN" sz="1600">
                          <a:effectLst/>
                        </a:rPr>
                        <a:t>消息主题</a:t>
                      </a:r>
                      <a:r>
                        <a:rPr lang="en-US" sz="1600">
                          <a:effectLst/>
                        </a:rPr>
                        <a:t/>
                      </a:r>
                      <a:br>
                        <a:rPr lang="en-US" sz="1600">
                          <a:effectLst/>
                        </a:rPr>
                      </a:br>
                      <a:r>
                        <a:rPr lang="en-US" sz="1600">
                          <a:effectLst/>
                        </a:rPr>
                        <a:t>          group: scs-consumer-group 			# </a:t>
                      </a:r>
                      <a:r>
                        <a:rPr lang="zh-CN" sz="1600">
                          <a:effectLst/>
                        </a:rPr>
                        <a:t>消费组</a:t>
                      </a:r>
                      <a:r>
                        <a:rPr lang="en-US" sz="1600">
                          <a:effectLst/>
                        </a:rPr>
                        <a:t/>
                      </a:r>
                      <a:br>
                        <a:rPr lang="en-US" sz="1600">
                          <a:effectLst/>
                        </a:rPr>
                      </a:br>
                      <a:r>
                        <a:rPr lang="en-US" sz="1600">
                          <a:effectLst/>
                        </a:rPr>
                        <a:t>          access-key: RocketMQMuyan 			# </a:t>
                      </a:r>
                      <a:r>
                        <a:rPr lang="zh-CN" sz="1600">
                          <a:effectLst/>
                        </a:rPr>
                        <a:t>用户名</a:t>
                      </a:r>
                      <a:r>
                        <a:rPr lang="en-US" sz="1600">
                          <a:effectLst/>
                        </a:rPr>
                        <a:t/>
                      </a:r>
                      <a:br>
                        <a:rPr lang="en-US" sz="1600">
                          <a:effectLst/>
                        </a:rPr>
                      </a:br>
                      <a:r>
                        <a:rPr lang="en-US" sz="1600">
                          <a:effectLst/>
                        </a:rPr>
                        <a:t>          secret-key: helloyootk 				# </a:t>
                      </a:r>
                      <a:r>
                        <a:rPr lang="zh-CN" sz="1600">
                          <a:effectLst/>
                        </a:rPr>
                        <a:t>密码</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373807914"/>
                  </a:ext>
                </a:extLst>
              </a:tr>
            </a:tbl>
          </a:graphicData>
        </a:graphic>
      </p:graphicFrame>
    </p:spTree>
    <p:extLst>
      <p:ext uri="{BB962C8B-B14F-4D97-AF65-F5344CB8AC3E}">
        <p14:creationId xmlns:p14="http://schemas.microsoft.com/office/powerpoint/2010/main" val="3232632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创建消息监听类</a:t>
            </a:r>
            <a:endParaRPr lang="zh-CN" altLang="en-US"/>
          </a:p>
        </p:txBody>
      </p:sp>
      <p:graphicFrame>
        <p:nvGraphicFramePr>
          <p:cNvPr id="4" name="表格 3"/>
          <p:cNvGraphicFramePr>
            <a:graphicFrameLocks noGrp="1"/>
          </p:cNvGraphicFramePr>
          <p:nvPr>
            <p:extLst/>
          </p:nvPr>
        </p:nvGraphicFramePr>
        <p:xfrm>
          <a:off x="201665" y="849086"/>
          <a:ext cx="11694001" cy="5145313"/>
        </p:xfrm>
        <a:graphic>
          <a:graphicData uri="http://schemas.openxmlformats.org/drawingml/2006/table">
            <a:tbl>
              <a:tblPr firstRow="1" firstCol="1" lastRow="1" lastCol="1" bandRow="1" bandCol="1">
                <a:tableStyleId>{5940675A-B579-460E-94D1-54222C63F5DA}</a:tableStyleId>
              </a:tblPr>
              <a:tblGrid>
                <a:gridCol w="11694001">
                  <a:extLst>
                    <a:ext uri="{9D8B030D-6E8A-4147-A177-3AD203B41FA5}">
                      <a16:colId xmlns:a16="http://schemas.microsoft.com/office/drawing/2014/main" val="809064989"/>
                    </a:ext>
                  </a:extLst>
                </a:gridCol>
              </a:tblGrid>
              <a:tr h="5145313">
                <a:tc>
                  <a:txBody>
                    <a:bodyPr/>
                    <a:lstStyle/>
                    <a:p>
                      <a:r>
                        <a:rPr lang="en-US" sz="1600">
                          <a:effectLst/>
                        </a:rPr>
                        <a:t>package com.yootk.service;</a:t>
                      </a:r>
                      <a:br>
                        <a:rPr lang="en-US" sz="1600">
                          <a:effectLst/>
                        </a:rPr>
                      </a:br>
                      <a:r>
                        <a:rPr lang="en-US" sz="1600">
                          <a:effectLst/>
                        </a:rPr>
                        <a:t>@Component 						// Bean</a:t>
                      </a:r>
                      <a:r>
                        <a:rPr lang="zh-CN" sz="1600">
                          <a:effectLst/>
                        </a:rPr>
                        <a:t>注册</a:t>
                      </a:r>
                      <a:r>
                        <a:rPr lang="en-US" sz="1600">
                          <a:effectLst/>
                        </a:rPr>
                        <a:t/>
                      </a:r>
                      <a:br>
                        <a:rPr lang="en-US" sz="1600">
                          <a:effectLst/>
                        </a:rPr>
                      </a:br>
                      <a:r>
                        <a:rPr lang="en-US" sz="1600">
                          <a:effectLst/>
                        </a:rPr>
                        <a:t>@Slf4j 							// Lombok</a:t>
                      </a:r>
                      <a:r>
                        <a:rPr lang="zh-CN" sz="1600">
                          <a:effectLst/>
                        </a:rPr>
                        <a:t>日志注解</a:t>
                      </a:r>
                      <a:r>
                        <a:rPr lang="en-US" sz="1600">
                          <a:effectLst/>
                        </a:rPr>
                        <a:t/>
                      </a:r>
                      <a:br>
                        <a:rPr lang="en-US" sz="1600">
                          <a:effectLst/>
                        </a:rPr>
                      </a:br>
                      <a:r>
                        <a:rPr lang="en-US" sz="1600">
                          <a:effectLst/>
                        </a:rPr>
                        <a:t>public class DeptMessageListener { 			// </a:t>
                      </a:r>
                      <a:r>
                        <a:rPr lang="zh-CN" sz="1600">
                          <a:effectLst/>
                        </a:rPr>
                        <a:t>消息监听</a:t>
                      </a:r>
                      <a:r>
                        <a:rPr lang="en-US" sz="1600">
                          <a:effectLst/>
                        </a:rPr>
                        <a:t/>
                      </a:r>
                      <a:br>
                        <a:rPr lang="en-US" sz="1600">
                          <a:effectLst/>
                        </a:rPr>
                      </a:br>
                      <a:r>
                        <a:rPr lang="en-US" sz="1600">
                          <a:effectLst/>
                        </a:rPr>
                        <a:t>    @StreamListener(Sink.INPUT) 				// </a:t>
                      </a:r>
                      <a:r>
                        <a:rPr lang="zh-CN" sz="1600">
                          <a:effectLst/>
                        </a:rPr>
                        <a:t>监听通道</a:t>
                      </a:r>
                      <a:r>
                        <a:rPr lang="en-US" sz="1600">
                          <a:effectLst/>
                        </a:rPr>
                        <a:t/>
                      </a:r>
                      <a:br>
                        <a:rPr lang="en-US" sz="1600">
                          <a:effectLst/>
                        </a:rPr>
                      </a:br>
                      <a:r>
                        <a:rPr lang="en-US" sz="1600">
                          <a:effectLst/>
                        </a:rPr>
                        <a:t>    public void receive(Message&lt;DeptDTO&gt; message) { 	// </a:t>
                      </a:r>
                      <a:r>
                        <a:rPr lang="zh-CN" sz="1600">
                          <a:effectLst/>
                        </a:rPr>
                        <a:t>接收消息</a:t>
                      </a:r>
                      <a:r>
                        <a:rPr lang="en-US" sz="1600">
                          <a:effectLst/>
                        </a:rPr>
                        <a:t/>
                      </a:r>
                      <a:br>
                        <a:rPr lang="en-US" sz="1600">
                          <a:effectLst/>
                        </a:rPr>
                      </a:br>
                      <a:r>
                        <a:rPr lang="en-US" sz="1600">
                          <a:effectLst/>
                        </a:rPr>
                        <a:t>        log.info(message.toString());			// </a:t>
                      </a:r>
                      <a:r>
                        <a:rPr lang="zh-CN" sz="1600">
                          <a:effectLst/>
                        </a:rPr>
                        <a:t>日志输出</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747207470"/>
                  </a:ext>
                </a:extLst>
              </a:tr>
            </a:tbl>
          </a:graphicData>
        </a:graphic>
      </p:graphicFrame>
    </p:spTree>
    <p:extLst>
      <p:ext uri="{BB962C8B-B14F-4D97-AF65-F5344CB8AC3E}">
        <p14:creationId xmlns:p14="http://schemas.microsoft.com/office/powerpoint/2010/main" val="4407889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Jackson</a:t>
            </a:r>
            <a:r>
              <a:rPr lang="zh-CN" altLang="zh-CN"/>
              <a:t>配置类</a:t>
            </a:r>
            <a:endParaRPr lang="zh-CN" altLang="en-US"/>
          </a:p>
        </p:txBody>
      </p:sp>
      <p:graphicFrame>
        <p:nvGraphicFramePr>
          <p:cNvPr id="4" name="表格 3"/>
          <p:cNvGraphicFramePr>
            <a:graphicFrameLocks noGrp="1"/>
          </p:cNvGraphicFramePr>
          <p:nvPr>
            <p:extLst/>
          </p:nvPr>
        </p:nvGraphicFramePr>
        <p:xfrm>
          <a:off x="172032" y="849087"/>
          <a:ext cx="11727867" cy="4150480"/>
        </p:xfrm>
        <a:graphic>
          <a:graphicData uri="http://schemas.openxmlformats.org/drawingml/2006/table">
            <a:tbl>
              <a:tblPr firstRow="1" firstCol="1" lastRow="1" lastCol="1" bandRow="1" bandCol="1">
                <a:tableStyleId>{5940675A-B579-460E-94D1-54222C63F5DA}</a:tableStyleId>
              </a:tblPr>
              <a:tblGrid>
                <a:gridCol w="11727867">
                  <a:extLst>
                    <a:ext uri="{9D8B030D-6E8A-4147-A177-3AD203B41FA5}">
                      <a16:colId xmlns:a16="http://schemas.microsoft.com/office/drawing/2014/main" val="163249818"/>
                    </a:ext>
                  </a:extLst>
                </a:gridCol>
              </a:tblGrid>
              <a:tr h="4150480">
                <a:tc>
                  <a:txBody>
                    <a:bodyPr/>
                    <a:lstStyle/>
                    <a:p>
                      <a:r>
                        <a:rPr lang="en-US" sz="1400">
                          <a:effectLst/>
                        </a:rPr>
                        <a:t>package com.yootk.config;</a:t>
                      </a:r>
                      <a:br>
                        <a:rPr lang="en-US" sz="1400">
                          <a:effectLst/>
                        </a:rPr>
                      </a:br>
                      <a:r>
                        <a:rPr lang="en-US" sz="1400">
                          <a:effectLst/>
                        </a:rPr>
                        <a:t>@Configuration</a:t>
                      </a:r>
                      <a:br>
                        <a:rPr lang="en-US" sz="1400">
                          <a:effectLst/>
                        </a:rPr>
                      </a:br>
                      <a:r>
                        <a:rPr lang="en-US" sz="1400">
                          <a:effectLst/>
                        </a:rPr>
                        <a:t>public class ConsumerConfig { 				// </a:t>
                      </a:r>
                      <a:r>
                        <a:rPr lang="zh-CN" sz="1400">
                          <a:effectLst/>
                        </a:rPr>
                        <a:t>消费端配置类</a:t>
                      </a:r>
                      <a:r>
                        <a:rPr lang="en-US" sz="1400">
                          <a:effectLst/>
                        </a:rPr>
                        <a:t/>
                      </a:r>
                      <a:br>
                        <a:rPr lang="en-US" sz="1400">
                          <a:effectLst/>
                        </a:rPr>
                      </a:br>
                      <a:r>
                        <a:rPr lang="en-US" sz="1400">
                          <a:effectLst/>
                        </a:rPr>
                        <a:t>    @Bean</a:t>
                      </a:r>
                      <a:br>
                        <a:rPr lang="en-US" sz="1400">
                          <a:effectLst/>
                        </a:rPr>
                      </a:br>
                      <a:r>
                        <a:rPr lang="en-US" sz="1400">
                          <a:effectLst/>
                        </a:rPr>
                        <a:t>    public ObjectMapper getJacksonObjectMapper() { 		// </a:t>
                      </a:r>
                      <a:r>
                        <a:rPr lang="zh-CN" sz="1400">
                          <a:effectLst/>
                        </a:rPr>
                        <a:t>消息反序列化处理</a:t>
                      </a:r>
                      <a:r>
                        <a:rPr lang="en-US" sz="1400">
                          <a:effectLst/>
                        </a:rPr>
                        <a:t/>
                      </a:r>
                      <a:br>
                        <a:rPr lang="en-US" sz="1400">
                          <a:effectLst/>
                        </a:rPr>
                      </a:br>
                      <a:r>
                        <a:rPr lang="en-US" sz="1400">
                          <a:effectLst/>
                        </a:rPr>
                        <a:t>        return new ObjectMapper();</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4159379420"/>
                  </a:ext>
                </a:extLst>
              </a:tr>
            </a:tbl>
          </a:graphicData>
        </a:graphic>
      </p:graphicFrame>
    </p:spTree>
    <p:extLst>
      <p:ext uri="{BB962C8B-B14F-4D97-AF65-F5344CB8AC3E}">
        <p14:creationId xmlns:p14="http://schemas.microsoft.com/office/powerpoint/2010/main" val="4177087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创建消费端启动类</a:t>
            </a:r>
            <a:endParaRPr lang="zh-CN" altLang="en-US"/>
          </a:p>
        </p:txBody>
      </p:sp>
      <p:graphicFrame>
        <p:nvGraphicFramePr>
          <p:cNvPr id="4" name="表格 3"/>
          <p:cNvGraphicFramePr>
            <a:graphicFrameLocks noGrp="1"/>
          </p:cNvGraphicFramePr>
          <p:nvPr>
            <p:extLst/>
          </p:nvPr>
        </p:nvGraphicFramePr>
        <p:xfrm>
          <a:off x="197431" y="849087"/>
          <a:ext cx="11774435" cy="3401180"/>
        </p:xfrm>
        <a:graphic>
          <a:graphicData uri="http://schemas.openxmlformats.org/drawingml/2006/table">
            <a:tbl>
              <a:tblPr firstRow="1" firstCol="1" lastRow="1" lastCol="1" bandRow="1" bandCol="1">
                <a:tableStyleId>{5940675A-B579-460E-94D1-54222C63F5DA}</a:tableStyleId>
              </a:tblPr>
              <a:tblGrid>
                <a:gridCol w="11774435">
                  <a:extLst>
                    <a:ext uri="{9D8B030D-6E8A-4147-A177-3AD203B41FA5}">
                      <a16:colId xmlns:a16="http://schemas.microsoft.com/office/drawing/2014/main" val="2419523968"/>
                    </a:ext>
                  </a:extLst>
                </a:gridCol>
              </a:tblGrid>
              <a:tr h="3401180">
                <a:tc>
                  <a:txBody>
                    <a:bodyPr/>
                    <a:lstStyle/>
                    <a:p>
                      <a:r>
                        <a:rPr lang="en-US" sz="1400">
                          <a:effectLst/>
                        </a:rPr>
                        <a:t>package com.yootk;</a:t>
                      </a:r>
                      <a:br>
                        <a:rPr lang="en-US" sz="1400">
                          <a:effectLst/>
                        </a:rPr>
                      </a:br>
                      <a:r>
                        <a:rPr lang="en-US" sz="1400">
                          <a:effectLst/>
                        </a:rPr>
                        <a:t>@SpringBootApplication</a:t>
                      </a:r>
                      <a:br>
                        <a:rPr lang="en-US" sz="1400">
                          <a:effectLst/>
                        </a:rPr>
                      </a:br>
                      <a:r>
                        <a:rPr lang="en-US" sz="1400">
                          <a:effectLst/>
                        </a:rPr>
                        <a:t>@EnableBinding(Sink.class) 				// </a:t>
                      </a:r>
                      <a:r>
                        <a:rPr lang="zh-CN" sz="1400">
                          <a:effectLst/>
                        </a:rPr>
                        <a:t>配置绑定</a:t>
                      </a:r>
                      <a:r>
                        <a:rPr lang="en-US" sz="1400">
                          <a:effectLst/>
                        </a:rPr>
                        <a:t/>
                      </a:r>
                      <a:br>
                        <a:rPr lang="en-US" sz="1400">
                          <a:effectLst/>
                        </a:rPr>
                      </a:br>
                      <a:r>
                        <a:rPr lang="en-US" sz="1400">
                          <a:effectLst/>
                        </a:rPr>
                        <a:t>public class StartRocketMQStreamConsumerApplication { 	// </a:t>
                      </a:r>
                      <a:r>
                        <a:rPr lang="zh-CN" sz="1400">
                          <a:effectLst/>
                        </a:rPr>
                        <a:t>李兴华高薪就业编程训练营</a:t>
                      </a:r>
                      <a:r>
                        <a:rPr lang="en-US" sz="1400">
                          <a:effectLst/>
                        </a:rPr>
                        <a:t/>
                      </a:r>
                      <a:br>
                        <a:rPr lang="en-US" sz="1400">
                          <a:effectLst/>
                        </a:rPr>
                      </a:br>
                      <a:r>
                        <a:rPr lang="en-US" sz="1400">
                          <a:effectLst/>
                        </a:rPr>
                        <a:t>    public static void main(String[] args) { 		// </a:t>
                      </a:r>
                      <a:r>
                        <a:rPr lang="zh-CN" sz="1400">
                          <a:effectLst/>
                        </a:rPr>
                        <a:t>沐言科技：</a:t>
                      </a:r>
                      <a:r>
                        <a:rPr lang="en-US" sz="1400">
                          <a:effectLst/>
                        </a:rPr>
                        <a:t>www.yootk.com</a:t>
                      </a:r>
                      <a:br>
                        <a:rPr lang="en-US" sz="1400">
                          <a:effectLst/>
                        </a:rPr>
                      </a:br>
                      <a:r>
                        <a:rPr lang="en-US" sz="1400">
                          <a:effectLst/>
                        </a:rPr>
                        <a:t>        SpringApplication.run(StartRocketMQStreamConsumerApplication.class, args);</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065826834"/>
                  </a:ext>
                </a:extLst>
              </a:tr>
            </a:tbl>
          </a:graphicData>
        </a:graphic>
      </p:graphicFrame>
    </p:spTree>
    <p:extLst>
      <p:ext uri="{BB962C8B-B14F-4D97-AF65-F5344CB8AC3E}">
        <p14:creationId xmlns:p14="http://schemas.microsoft.com/office/powerpoint/2010/main" val="5838352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SCS</a:t>
            </a:r>
            <a:r>
              <a:rPr lang="zh-CN" altLang="zh-CN"/>
              <a:t>消费过滤支持</a:t>
            </a:r>
            <a:endParaRPr lang="zh-CN" altLang="en-US"/>
          </a:p>
        </p:txBody>
      </p:sp>
      <p:sp>
        <p:nvSpPr>
          <p:cNvPr id="3" name="内容占位符 2"/>
          <p:cNvSpPr>
            <a:spLocks noGrp="1"/>
          </p:cNvSpPr>
          <p:nvPr>
            <p:ph idx="1"/>
          </p:nvPr>
        </p:nvSpPr>
        <p:spPr/>
        <p:txBody>
          <a:bodyPr>
            <a:normAutofit/>
          </a:bodyPr>
          <a:lstStyle/>
          <a:p>
            <a:r>
              <a:rPr lang="zh-CN" altLang="zh-CN" sz="2200"/>
              <a:t>在</a:t>
            </a:r>
            <a:r>
              <a:rPr lang="en-US" altLang="zh-CN" sz="2200"/>
              <a:t>RocketMQ</a:t>
            </a:r>
            <a:r>
              <a:rPr lang="zh-CN" altLang="zh-CN" sz="2200"/>
              <a:t>消息组件中除了提供了基本的消息生产与消费支持之外，还可以在一个消息主题中根据消息标签（</a:t>
            </a:r>
            <a:r>
              <a:rPr lang="en-US" altLang="zh-CN" sz="2200"/>
              <a:t>Tag</a:t>
            </a:r>
            <a:r>
              <a:rPr lang="zh-CN" altLang="zh-CN" sz="2200"/>
              <a:t>）以及消息识别码（</a:t>
            </a:r>
            <a:r>
              <a:rPr lang="en-US" altLang="zh-CN" sz="2200"/>
              <a:t>keys</a:t>
            </a:r>
            <a:r>
              <a:rPr lang="zh-CN" altLang="zh-CN" sz="2200"/>
              <a:t>）、消息附加属性（</a:t>
            </a:r>
            <a:r>
              <a:rPr lang="en-US" altLang="zh-CN" sz="2200"/>
              <a:t>SQL92</a:t>
            </a:r>
            <a:r>
              <a:rPr lang="zh-CN" altLang="zh-CN" sz="2200"/>
              <a:t>判断）实现不同子业务的消息消费处理，在</a:t>
            </a:r>
            <a:r>
              <a:rPr lang="en-US" altLang="zh-CN" sz="2200"/>
              <a:t>SpringCloudStream</a:t>
            </a:r>
            <a:r>
              <a:rPr lang="zh-CN" altLang="zh-CN" sz="2200"/>
              <a:t>中提供了这种</a:t>
            </a:r>
            <a:r>
              <a:rPr lang="en-US" altLang="zh-CN" sz="2200"/>
              <a:t>RocketMQ</a:t>
            </a:r>
            <a:r>
              <a:rPr lang="zh-CN" altLang="zh-CN" sz="2200"/>
              <a:t>特殊实现（其他消息组件整合时未必支持），可以直接基于消息头信息的方式进行该操作的配置实现</a:t>
            </a:r>
            <a:endParaRPr lang="zh-CN" altLang="en-US" sz="2200"/>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800" y="2288117"/>
            <a:ext cx="11264901" cy="437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0743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平台业务整合改进</a:t>
            </a:r>
            <a:endParaRPr lang="zh-CN" altLang="en-US"/>
          </a:p>
        </p:txBody>
      </p:sp>
      <p:sp>
        <p:nvSpPr>
          <p:cNvPr id="3" name="内容占位符 2"/>
          <p:cNvSpPr>
            <a:spLocks noGrp="1"/>
          </p:cNvSpPr>
          <p:nvPr>
            <p:ph idx="1"/>
          </p:nvPr>
        </p:nvSpPr>
        <p:spPr/>
        <p:txBody>
          <a:bodyPr/>
          <a:lstStyle/>
          <a:p>
            <a:r>
              <a:rPr lang="zh-CN" altLang="zh-CN"/>
              <a:t>在项目开发中，为了方便的解决不同服务之间的业务通信，往往会基于消息组件的模式进行整合，这样不仅可以降低不同模块之间的业务耦合，也可以避免高峰流量所带来的安全隐患</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506" y="2056992"/>
            <a:ext cx="11029975"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7371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修改业务实现子类</a:t>
            </a:r>
            <a:endParaRPr lang="zh-CN" altLang="en-US"/>
          </a:p>
        </p:txBody>
      </p:sp>
      <p:graphicFrame>
        <p:nvGraphicFramePr>
          <p:cNvPr id="4" name="表格 3"/>
          <p:cNvGraphicFramePr>
            <a:graphicFrameLocks noGrp="1"/>
          </p:cNvGraphicFramePr>
          <p:nvPr>
            <p:extLst/>
          </p:nvPr>
        </p:nvGraphicFramePr>
        <p:xfrm>
          <a:off x="211273" y="849087"/>
          <a:ext cx="11735194" cy="5776080"/>
        </p:xfrm>
        <a:graphic>
          <a:graphicData uri="http://schemas.openxmlformats.org/drawingml/2006/table">
            <a:tbl>
              <a:tblPr firstRow="1" firstCol="1" lastRow="1" lastCol="1" bandRow="1" bandCol="1">
                <a:tableStyleId>{5940675A-B579-460E-94D1-54222C63F5DA}</a:tableStyleId>
              </a:tblPr>
              <a:tblGrid>
                <a:gridCol w="11735194">
                  <a:extLst>
                    <a:ext uri="{9D8B030D-6E8A-4147-A177-3AD203B41FA5}">
                      <a16:colId xmlns:a16="http://schemas.microsoft.com/office/drawing/2014/main" val="518023324"/>
                    </a:ext>
                  </a:extLst>
                </a:gridCol>
              </a:tblGrid>
              <a:tr h="5776080">
                <a:tc>
                  <a:txBody>
                    <a:bodyPr/>
                    <a:lstStyle/>
                    <a:p>
                      <a:r>
                        <a:rPr lang="en-US" sz="900">
                          <a:effectLst/>
                        </a:rPr>
                        <a:t>package com.yootk.service.impl;</a:t>
                      </a:r>
                      <a:br>
                        <a:rPr lang="en-US" sz="900">
                          <a:effectLst/>
                        </a:rPr>
                      </a:br>
                      <a:r>
                        <a:rPr lang="en-US" sz="900">
                          <a:effectLst/>
                        </a:rPr>
                        <a:t>@Service</a:t>
                      </a:r>
                      <a:br>
                        <a:rPr lang="en-US" sz="900">
                          <a:effectLst/>
                        </a:rPr>
                      </a:br>
                      <a:r>
                        <a:rPr lang="en-US" sz="900">
                          <a:effectLst/>
                        </a:rPr>
                        <a:t>public class DeptMessageServiceImpl implements IDeptMessageService { // </a:t>
                      </a:r>
                      <a:r>
                        <a:rPr lang="zh-CN" sz="900">
                          <a:effectLst/>
                        </a:rPr>
                        <a:t>业务实现类</a:t>
                      </a:r>
                      <a:r>
                        <a:rPr lang="en-US" sz="900">
                          <a:effectLst/>
                        </a:rPr>
                        <a:t/>
                      </a:r>
                      <a:br>
                        <a:rPr lang="en-US" sz="900">
                          <a:effectLst/>
                        </a:rPr>
                      </a:br>
                      <a:r>
                        <a:rPr lang="en-US" sz="900">
                          <a:effectLst/>
                        </a:rPr>
                        <a:t>    @Autowired</a:t>
                      </a:r>
                      <a:br>
                        <a:rPr lang="en-US" sz="900">
                          <a:effectLst/>
                        </a:rPr>
                      </a:br>
                      <a:r>
                        <a:rPr lang="en-US" sz="900">
                          <a:effectLst/>
                        </a:rPr>
                        <a:t>    private MessageChannel output; 			// </a:t>
                      </a:r>
                      <a:r>
                        <a:rPr lang="zh-CN" sz="900">
                          <a:effectLst/>
                        </a:rPr>
                        <a:t>消息通道</a:t>
                      </a:r>
                      <a:r>
                        <a:rPr lang="en-US" sz="900">
                          <a:effectLst/>
                        </a:rPr>
                        <a:t/>
                      </a:r>
                      <a:br>
                        <a:rPr lang="en-US" sz="900">
                          <a:effectLst/>
                        </a:rPr>
                      </a:br>
                      <a:r>
                        <a:rPr lang="en-US" sz="900">
                          <a:effectLst/>
                        </a:rPr>
                        <a:t>    @Override</a:t>
                      </a:r>
                      <a:br>
                        <a:rPr lang="en-US" sz="900">
                          <a:effectLst/>
                        </a:rPr>
                      </a:br>
                      <a:r>
                        <a:rPr lang="en-US" sz="900">
                          <a:effectLst/>
                        </a:rPr>
                        <a:t>    public void sendMessage(DeptDTO dept) {</a:t>
                      </a:r>
                      <a:br>
                        <a:rPr lang="en-US" sz="900">
                          <a:effectLst/>
                        </a:rPr>
                      </a:br>
                      <a:r>
                        <a:rPr lang="en-US" sz="900">
                          <a:effectLst/>
                        </a:rPr>
                        <a:t>        {   // </a:t>
                      </a:r>
                      <a:r>
                        <a:rPr lang="zh-CN" sz="900">
                          <a:effectLst/>
                        </a:rPr>
                        <a:t>发送第一条消息，该消息将传递</a:t>
                      </a:r>
                      <a:r>
                        <a:rPr lang="en-US" sz="900">
                          <a:effectLst/>
                        </a:rPr>
                        <a:t>tag</a:t>
                      </a:r>
                      <a:r>
                        <a:rPr lang="zh-CN" sz="900">
                          <a:effectLst/>
                        </a:rPr>
                        <a:t>标签</a:t>
                      </a:r>
                      <a:r>
                        <a:rPr lang="en-US" sz="900">
                          <a:effectLst/>
                        </a:rPr>
                        <a:t/>
                      </a:r>
                      <a:br>
                        <a:rPr lang="en-US" sz="900">
                          <a:effectLst/>
                        </a:rPr>
                      </a:br>
                      <a:r>
                        <a:rPr lang="en-US" sz="900">
                          <a:effectLst/>
                        </a:rPr>
                        <a:t>            Map&lt;String, Object&gt; headers = new HashMap&lt;&gt;(); 	// </a:t>
                      </a:r>
                      <a:r>
                        <a:rPr lang="zh-CN" sz="900">
                          <a:effectLst/>
                        </a:rPr>
                        <a:t>消息头信息</a:t>
                      </a:r>
                      <a:r>
                        <a:rPr lang="en-US" sz="900">
                          <a:effectLst/>
                        </a:rPr>
                        <a:t/>
                      </a:r>
                      <a:br>
                        <a:rPr lang="en-US" sz="900">
                          <a:effectLst/>
                        </a:rPr>
                      </a:br>
                      <a:r>
                        <a:rPr lang="en-US" sz="900">
                          <a:effectLst/>
                        </a:rPr>
                        <a:t>            headers.put("author", "</a:t>
                      </a:r>
                      <a:r>
                        <a:rPr lang="zh-CN" sz="900">
                          <a:effectLst/>
                        </a:rPr>
                        <a:t>李兴华</a:t>
                      </a:r>
                      <a:r>
                        <a:rPr lang="en-US" sz="900">
                          <a:effectLst/>
                        </a:rPr>
                        <a:t>"); 			// </a:t>
                      </a:r>
                      <a:r>
                        <a:rPr lang="zh-CN" sz="900">
                          <a:effectLst/>
                        </a:rPr>
                        <a:t>自定义头信息</a:t>
                      </a:r>
                      <a:r>
                        <a:rPr lang="en-US" sz="900">
                          <a:effectLst/>
                        </a:rPr>
                        <a:t/>
                      </a:r>
                      <a:br>
                        <a:rPr lang="en-US" sz="900">
                          <a:effectLst/>
                        </a:rPr>
                      </a:br>
                      <a:r>
                        <a:rPr lang="en-US" sz="900">
                          <a:effectLst/>
                        </a:rPr>
                        <a:t>            headers.put("</a:t>
                      </a:r>
                      <a:r>
                        <a:rPr lang="zh-CN" sz="900">
                          <a:effectLst/>
                        </a:rPr>
                        <a:t>李兴华编程训练营</a:t>
                      </a:r>
                      <a:r>
                        <a:rPr lang="en-US" sz="900">
                          <a:effectLst/>
                        </a:rPr>
                        <a:t>", "edu.yootk.com"); 	// </a:t>
                      </a:r>
                      <a:r>
                        <a:rPr lang="zh-CN" sz="900">
                          <a:effectLst/>
                        </a:rPr>
                        <a:t>自定义头信息</a:t>
                      </a:r>
                      <a:r>
                        <a:rPr lang="en-US" sz="900">
                          <a:effectLst/>
                        </a:rPr>
                        <a:t/>
                      </a:r>
                      <a:br>
                        <a:rPr lang="en-US" sz="900">
                          <a:effectLst/>
                        </a:rPr>
                      </a:br>
                      <a:r>
                        <a:rPr lang="en-US" sz="900">
                          <a:effectLst/>
                        </a:rPr>
                        <a:t>            </a:t>
                      </a:r>
                      <a:r>
                        <a:rPr lang="en-US" sz="900" u="sng">
                          <a:effectLst/>
                        </a:rPr>
                        <a:t>headers.put(RocketMQHeaders.TAGS, "dept");</a:t>
                      </a:r>
                      <a:r>
                        <a:rPr lang="en-US" sz="900">
                          <a:effectLst/>
                        </a:rPr>
                        <a:t> 	// </a:t>
                      </a:r>
                      <a:r>
                        <a:rPr lang="zh-CN" sz="900">
                          <a:effectLst/>
                        </a:rPr>
                        <a:t>添加</a:t>
                      </a:r>
                      <a:r>
                        <a:rPr lang="en-US" sz="900">
                          <a:effectLst/>
                        </a:rPr>
                        <a:t>Tag</a:t>
                      </a:r>
                      <a:r>
                        <a:rPr lang="zh-CN" sz="900">
                          <a:effectLst/>
                        </a:rPr>
                        <a:t>标签</a:t>
                      </a:r>
                      <a:r>
                        <a:rPr lang="en-US" sz="900">
                          <a:effectLst/>
                        </a:rPr>
                        <a:t/>
                      </a:r>
                      <a:br>
                        <a:rPr lang="en-US" sz="900">
                          <a:effectLst/>
                        </a:rPr>
                      </a:br>
                      <a:r>
                        <a:rPr lang="en-US" sz="900">
                          <a:effectLst/>
                        </a:rPr>
                        <a:t>            </a:t>
                      </a:r>
                      <a:r>
                        <a:rPr lang="en-US" sz="900" u="sng">
                          <a:effectLst/>
                        </a:rPr>
                        <a:t>dept.setLoc("Tag</a:t>
                      </a:r>
                      <a:r>
                        <a:rPr lang="zh-CN" sz="900" u="sng">
                          <a:effectLst/>
                        </a:rPr>
                        <a:t>消息</a:t>
                      </a:r>
                      <a:r>
                        <a:rPr lang="en-US" sz="900" u="sng">
                          <a:effectLst/>
                        </a:rPr>
                        <a:t>");</a:t>
                      </a:r>
                      <a:r>
                        <a:rPr lang="en-US" sz="900">
                          <a:effectLst/>
                        </a:rPr>
                        <a:t> 				// </a:t>
                      </a:r>
                      <a:r>
                        <a:rPr lang="zh-CN" sz="900">
                          <a:effectLst/>
                        </a:rPr>
                        <a:t>追加操作标记</a:t>
                      </a:r>
                      <a:r>
                        <a:rPr lang="en-US" sz="900">
                          <a:effectLst/>
                        </a:rPr>
                        <a:t/>
                      </a:r>
                      <a:br>
                        <a:rPr lang="en-US" sz="900">
                          <a:effectLst/>
                        </a:rPr>
                      </a:br>
                      <a:r>
                        <a:rPr lang="en-US" sz="900">
                          <a:effectLst/>
                        </a:rPr>
                        <a:t>            Message message = MessageBuilder.createMessage(dept, 		new MessageHeaders(headers)); 		// </a:t>
                      </a:r>
                      <a:r>
                        <a:rPr lang="zh-CN" sz="900">
                          <a:effectLst/>
                        </a:rPr>
                        <a:t>创建消息</a:t>
                      </a:r>
                      <a:r>
                        <a:rPr lang="en-US" sz="900">
                          <a:effectLst/>
                        </a:rPr>
                        <a:t/>
                      </a:r>
                      <a:br>
                        <a:rPr lang="en-US" sz="900">
                          <a:effectLst/>
                        </a:rPr>
                      </a:br>
                      <a:r>
                        <a:rPr lang="en-US" sz="900">
                          <a:effectLst/>
                        </a:rPr>
                        <a:t>            this.output.send(message);    			// </a:t>
                      </a:r>
                      <a:r>
                        <a:rPr lang="zh-CN" sz="900">
                          <a:effectLst/>
                        </a:rPr>
                        <a:t>创建并发送消息</a:t>
                      </a:r>
                      <a:r>
                        <a:rPr lang="en-US" sz="900">
                          <a:effectLst/>
                        </a:rPr>
                        <a:t/>
                      </a:r>
                      <a:br>
                        <a:rPr lang="en-US" sz="900">
                          <a:effectLst/>
                        </a:rPr>
                      </a:br>
                      <a:r>
                        <a:rPr lang="en-US" sz="900">
                          <a:effectLst/>
                        </a:rPr>
                        <a:t>        }</a:t>
                      </a:r>
                      <a:br>
                        <a:rPr lang="en-US" sz="900">
                          <a:effectLst/>
                        </a:rPr>
                      </a:br>
                      <a:r>
                        <a:rPr lang="en-US" sz="900">
                          <a:effectLst/>
                        </a:rPr>
                        <a:t>        {   // </a:t>
                      </a:r>
                      <a:r>
                        <a:rPr lang="zh-CN" sz="900">
                          <a:effectLst/>
                        </a:rPr>
                        <a:t>发送第二条消息，该消息将传递</a:t>
                      </a:r>
                      <a:r>
                        <a:rPr lang="en-US" sz="900">
                          <a:effectLst/>
                        </a:rPr>
                        <a:t>keys</a:t>
                      </a:r>
                      <a:r>
                        <a:rPr lang="zh-CN" sz="900">
                          <a:effectLst/>
                        </a:rPr>
                        <a:t>识别码</a:t>
                      </a:r>
                      <a:r>
                        <a:rPr lang="en-US" sz="900">
                          <a:effectLst/>
                        </a:rPr>
                        <a:t/>
                      </a:r>
                      <a:br>
                        <a:rPr lang="en-US" sz="900">
                          <a:effectLst/>
                        </a:rPr>
                      </a:br>
                      <a:r>
                        <a:rPr lang="en-US" sz="900">
                          <a:effectLst/>
                        </a:rPr>
                        <a:t>            Map&lt;String, Object&gt; headers = new HashMap&lt;&gt;(); 	// </a:t>
                      </a:r>
                      <a:r>
                        <a:rPr lang="zh-CN" sz="900">
                          <a:effectLst/>
                        </a:rPr>
                        <a:t>消息头信息</a:t>
                      </a:r>
                      <a:r>
                        <a:rPr lang="en-US" sz="900">
                          <a:effectLst/>
                        </a:rPr>
                        <a:t/>
                      </a:r>
                      <a:br>
                        <a:rPr lang="en-US" sz="900">
                          <a:effectLst/>
                        </a:rPr>
                      </a:br>
                      <a:r>
                        <a:rPr lang="en-US" sz="900">
                          <a:effectLst/>
                        </a:rPr>
                        <a:t>            headers.put("author", "</a:t>
                      </a:r>
                      <a:r>
                        <a:rPr lang="zh-CN" sz="900">
                          <a:effectLst/>
                        </a:rPr>
                        <a:t>李兴华</a:t>
                      </a:r>
                      <a:r>
                        <a:rPr lang="en-US" sz="900">
                          <a:effectLst/>
                        </a:rPr>
                        <a:t>"); 			// </a:t>
                      </a:r>
                      <a:r>
                        <a:rPr lang="zh-CN" sz="900">
                          <a:effectLst/>
                        </a:rPr>
                        <a:t>自定义头信息</a:t>
                      </a:r>
                      <a:r>
                        <a:rPr lang="en-US" sz="900">
                          <a:effectLst/>
                        </a:rPr>
                        <a:t/>
                      </a:r>
                      <a:br>
                        <a:rPr lang="en-US" sz="900">
                          <a:effectLst/>
                        </a:rPr>
                      </a:br>
                      <a:r>
                        <a:rPr lang="en-US" sz="900">
                          <a:effectLst/>
                        </a:rPr>
                        <a:t>            headers.put("</a:t>
                      </a:r>
                      <a:r>
                        <a:rPr lang="zh-CN" sz="900">
                          <a:effectLst/>
                        </a:rPr>
                        <a:t>李兴华编程训练营</a:t>
                      </a:r>
                      <a:r>
                        <a:rPr lang="en-US" sz="900">
                          <a:effectLst/>
                        </a:rPr>
                        <a:t>", "edu.yootk.com"); 	// </a:t>
                      </a:r>
                      <a:r>
                        <a:rPr lang="zh-CN" sz="900">
                          <a:effectLst/>
                        </a:rPr>
                        <a:t>自定义头信息</a:t>
                      </a:r>
                      <a:r>
                        <a:rPr lang="en-US" sz="900">
                          <a:effectLst/>
                        </a:rPr>
                        <a:t/>
                      </a:r>
                      <a:br>
                        <a:rPr lang="en-US" sz="900">
                          <a:effectLst/>
                        </a:rPr>
                      </a:br>
                      <a:r>
                        <a:rPr lang="en-US" sz="900">
                          <a:effectLst/>
                        </a:rPr>
                        <a:t>            </a:t>
                      </a:r>
                      <a:r>
                        <a:rPr lang="en-US" sz="900" u="sng">
                          <a:effectLst/>
                        </a:rPr>
                        <a:t>headers.put(RocketMQHeaders.KEYS, "dept-keys");</a:t>
                      </a:r>
                      <a:r>
                        <a:rPr lang="en-US" sz="900">
                          <a:effectLst/>
                        </a:rPr>
                        <a:t> 	// </a:t>
                      </a:r>
                      <a:r>
                        <a:rPr lang="zh-CN" sz="900">
                          <a:effectLst/>
                        </a:rPr>
                        <a:t>添加识别码</a:t>
                      </a:r>
                      <a:r>
                        <a:rPr lang="en-US" sz="900">
                          <a:effectLst/>
                        </a:rPr>
                        <a:t/>
                      </a:r>
                      <a:br>
                        <a:rPr lang="en-US" sz="900">
                          <a:effectLst/>
                        </a:rPr>
                      </a:br>
                      <a:r>
                        <a:rPr lang="en-US" sz="900">
                          <a:effectLst/>
                        </a:rPr>
                        <a:t>            </a:t>
                      </a:r>
                      <a:r>
                        <a:rPr lang="en-US" sz="900" u="sng">
                          <a:effectLst/>
                        </a:rPr>
                        <a:t>dept.setLoc("Keys</a:t>
                      </a:r>
                      <a:r>
                        <a:rPr lang="zh-CN" sz="900" u="sng">
                          <a:effectLst/>
                        </a:rPr>
                        <a:t>消息</a:t>
                      </a:r>
                      <a:r>
                        <a:rPr lang="en-US" sz="900" u="sng">
                          <a:effectLst/>
                        </a:rPr>
                        <a:t>"); </a:t>
                      </a:r>
                      <a:r>
                        <a:rPr lang="en-US" sz="900">
                          <a:effectLst/>
                        </a:rPr>
                        <a:t>			// </a:t>
                      </a:r>
                      <a:r>
                        <a:rPr lang="zh-CN" sz="900">
                          <a:effectLst/>
                        </a:rPr>
                        <a:t>追加操作标记</a:t>
                      </a:r>
                      <a:r>
                        <a:rPr lang="en-US" sz="900">
                          <a:effectLst/>
                        </a:rPr>
                        <a:t/>
                      </a:r>
                      <a:br>
                        <a:rPr lang="en-US" sz="900">
                          <a:effectLst/>
                        </a:rPr>
                      </a:br>
                      <a:r>
                        <a:rPr lang="en-US" sz="900">
                          <a:effectLst/>
                        </a:rPr>
                        <a:t>            Message message = MessageBuilder.createMessage(dept, 		new MessageHeaders(headers)); 		// </a:t>
                      </a:r>
                      <a:r>
                        <a:rPr lang="zh-CN" sz="900">
                          <a:effectLst/>
                        </a:rPr>
                        <a:t>创建消息</a:t>
                      </a:r>
                      <a:r>
                        <a:rPr lang="en-US" sz="900">
                          <a:effectLst/>
                        </a:rPr>
                        <a:t/>
                      </a:r>
                      <a:br>
                        <a:rPr lang="en-US" sz="900">
                          <a:effectLst/>
                        </a:rPr>
                      </a:br>
                      <a:r>
                        <a:rPr lang="en-US" sz="900">
                          <a:effectLst/>
                        </a:rPr>
                        <a:t>            this.output.send(message); 			// </a:t>
                      </a:r>
                      <a:r>
                        <a:rPr lang="zh-CN" sz="900">
                          <a:effectLst/>
                        </a:rPr>
                        <a:t>创建并发送消息</a:t>
                      </a:r>
                      <a:r>
                        <a:rPr lang="en-US" sz="900">
                          <a:effectLst/>
                        </a:rPr>
                        <a:t/>
                      </a:r>
                      <a:br>
                        <a:rPr lang="en-US" sz="900">
                          <a:effectLst/>
                        </a:rPr>
                      </a:br>
                      <a:r>
                        <a:rPr lang="en-US" sz="900">
                          <a:effectLst/>
                        </a:rPr>
                        <a:t>        }</a:t>
                      </a:r>
                      <a:br>
                        <a:rPr lang="en-US" sz="900">
                          <a:effectLst/>
                        </a:rPr>
                      </a:br>
                      <a:r>
                        <a:rPr lang="en-US" sz="900">
                          <a:effectLst/>
                        </a:rPr>
                        <a:t>        {   // </a:t>
                      </a:r>
                      <a:r>
                        <a:rPr lang="zh-CN" sz="900">
                          <a:effectLst/>
                        </a:rPr>
                        <a:t>发送第三条消息，该消息将传递附加属性，实现</a:t>
                      </a:r>
                      <a:r>
                        <a:rPr lang="en-US" sz="900">
                          <a:effectLst/>
                        </a:rPr>
                        <a:t>SQL92</a:t>
                      </a:r>
                      <a:r>
                        <a:rPr lang="zh-CN" sz="900">
                          <a:effectLst/>
                        </a:rPr>
                        <a:t>过滤操作</a:t>
                      </a:r>
                      <a:r>
                        <a:rPr lang="en-US" sz="900">
                          <a:effectLst/>
                        </a:rPr>
                        <a:t/>
                      </a:r>
                      <a:br>
                        <a:rPr lang="en-US" sz="900">
                          <a:effectLst/>
                        </a:rPr>
                      </a:br>
                      <a:r>
                        <a:rPr lang="en-US" sz="900">
                          <a:effectLst/>
                        </a:rPr>
                        <a:t>            Map&lt;String, Object&gt; headers = new HashMap&lt;&gt;(); 	// </a:t>
                      </a:r>
                      <a:r>
                        <a:rPr lang="zh-CN" sz="900">
                          <a:effectLst/>
                        </a:rPr>
                        <a:t>消息头信息</a:t>
                      </a:r>
                      <a:r>
                        <a:rPr lang="en-US" sz="900">
                          <a:effectLst/>
                        </a:rPr>
                        <a:t/>
                      </a:r>
                      <a:br>
                        <a:rPr lang="en-US" sz="900">
                          <a:effectLst/>
                        </a:rPr>
                      </a:br>
                      <a:r>
                        <a:rPr lang="en-US" sz="900">
                          <a:effectLst/>
                        </a:rPr>
                        <a:t>            headers.put("author", "</a:t>
                      </a:r>
                      <a:r>
                        <a:rPr lang="zh-CN" sz="900">
                          <a:effectLst/>
                        </a:rPr>
                        <a:t>李兴华</a:t>
                      </a:r>
                      <a:r>
                        <a:rPr lang="en-US" sz="900">
                          <a:effectLst/>
                        </a:rPr>
                        <a:t>"); 			// </a:t>
                      </a:r>
                      <a:r>
                        <a:rPr lang="zh-CN" sz="900">
                          <a:effectLst/>
                        </a:rPr>
                        <a:t>自定义头信息</a:t>
                      </a:r>
                      <a:r>
                        <a:rPr lang="en-US" sz="900">
                          <a:effectLst/>
                        </a:rPr>
                        <a:t/>
                      </a:r>
                      <a:br>
                        <a:rPr lang="en-US" sz="900">
                          <a:effectLst/>
                        </a:rPr>
                      </a:br>
                      <a:r>
                        <a:rPr lang="en-US" sz="900">
                          <a:effectLst/>
                        </a:rPr>
                        <a:t>            headers.put("</a:t>
                      </a:r>
                      <a:r>
                        <a:rPr lang="zh-CN" sz="900">
                          <a:effectLst/>
                        </a:rPr>
                        <a:t>李兴华编程训练营</a:t>
                      </a:r>
                      <a:r>
                        <a:rPr lang="en-US" sz="900">
                          <a:effectLst/>
                        </a:rPr>
                        <a:t>", "edu.yootk.com"); 	// </a:t>
                      </a:r>
                      <a:r>
                        <a:rPr lang="zh-CN" sz="900">
                          <a:effectLst/>
                        </a:rPr>
                        <a:t>自定义头信息</a:t>
                      </a:r>
                      <a:r>
                        <a:rPr lang="en-US" sz="900">
                          <a:effectLst/>
                        </a:rPr>
                        <a:t/>
                      </a:r>
                      <a:br>
                        <a:rPr lang="en-US" sz="900">
                          <a:effectLst/>
                        </a:rPr>
                      </a:br>
                      <a:r>
                        <a:rPr lang="en-US" sz="900">
                          <a:effectLst/>
                        </a:rPr>
                        <a:t>            </a:t>
                      </a:r>
                      <a:r>
                        <a:rPr lang="en-US" sz="900" u="sng">
                          <a:effectLst/>
                        </a:rPr>
                        <a:t>headers.put("level", "10");</a:t>
                      </a:r>
                      <a:r>
                        <a:rPr lang="en-US" sz="900">
                          <a:effectLst/>
                        </a:rPr>
                        <a:t> 			// </a:t>
                      </a:r>
                      <a:r>
                        <a:rPr lang="zh-CN" sz="900">
                          <a:effectLst/>
                        </a:rPr>
                        <a:t>自定义头信息</a:t>
                      </a:r>
                      <a:r>
                        <a:rPr lang="en-US" sz="900">
                          <a:effectLst/>
                        </a:rPr>
                        <a:t/>
                      </a:r>
                      <a:br>
                        <a:rPr lang="en-US" sz="900">
                          <a:effectLst/>
                        </a:rPr>
                      </a:br>
                      <a:r>
                        <a:rPr lang="en-US" sz="900">
                          <a:effectLst/>
                        </a:rPr>
                        <a:t>            </a:t>
                      </a:r>
                      <a:r>
                        <a:rPr lang="en-US" sz="900" u="sng">
                          <a:effectLst/>
                        </a:rPr>
                        <a:t>dept.setLoc("SQL92</a:t>
                      </a:r>
                      <a:r>
                        <a:rPr lang="zh-CN" sz="900" u="sng">
                          <a:effectLst/>
                        </a:rPr>
                        <a:t>消息</a:t>
                      </a:r>
                      <a:r>
                        <a:rPr lang="en-US" sz="900" u="sng">
                          <a:effectLst/>
                        </a:rPr>
                        <a:t>");</a:t>
                      </a:r>
                      <a:r>
                        <a:rPr lang="en-US" sz="900">
                          <a:effectLst/>
                        </a:rPr>
                        <a:t> 			// </a:t>
                      </a:r>
                      <a:r>
                        <a:rPr lang="zh-CN" sz="900">
                          <a:effectLst/>
                        </a:rPr>
                        <a:t>追加操作标记</a:t>
                      </a:r>
                      <a:r>
                        <a:rPr lang="en-US" sz="900">
                          <a:effectLst/>
                        </a:rPr>
                        <a:t/>
                      </a:r>
                      <a:br>
                        <a:rPr lang="en-US" sz="900">
                          <a:effectLst/>
                        </a:rPr>
                      </a:br>
                      <a:r>
                        <a:rPr lang="en-US" sz="900">
                          <a:effectLst/>
                        </a:rPr>
                        <a:t>            Message message = MessageBuilder.createMessage(dept, 		new MessageHeaders(headers)); 		// </a:t>
                      </a:r>
                      <a:r>
                        <a:rPr lang="zh-CN" sz="900">
                          <a:effectLst/>
                        </a:rPr>
                        <a:t>创建消息</a:t>
                      </a:r>
                      <a:r>
                        <a:rPr lang="en-US" sz="900">
                          <a:effectLst/>
                        </a:rPr>
                        <a:t/>
                      </a:r>
                      <a:br>
                        <a:rPr lang="en-US" sz="900">
                          <a:effectLst/>
                        </a:rPr>
                      </a:br>
                      <a:r>
                        <a:rPr lang="en-US" sz="900">
                          <a:effectLst/>
                        </a:rPr>
                        <a:t>            this.output.send(message);    			// </a:t>
                      </a:r>
                      <a:r>
                        <a:rPr lang="zh-CN" sz="900">
                          <a:effectLst/>
                        </a:rPr>
                        <a:t>创建并发送消息</a:t>
                      </a:r>
                      <a:r>
                        <a:rPr lang="en-US" sz="900">
                          <a:effectLst/>
                        </a:rPr>
                        <a:t/>
                      </a:r>
                      <a:br>
                        <a:rPr lang="en-US" sz="900">
                          <a:effectLst/>
                        </a:rPr>
                      </a:br>
                      <a:r>
                        <a:rPr lang="en-US" sz="900">
                          <a:effectLst/>
                        </a:rPr>
                        <a:t>        }</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5899" marR="65899" marT="0" marB="0"/>
                </a:tc>
                <a:extLst>
                  <a:ext uri="{0D108BD9-81ED-4DB2-BD59-A6C34878D82A}">
                    <a16:rowId xmlns:a16="http://schemas.microsoft.com/office/drawing/2014/main" val="3134080549"/>
                  </a:ext>
                </a:extLst>
              </a:tr>
            </a:tbl>
          </a:graphicData>
        </a:graphic>
      </p:graphicFrame>
    </p:spTree>
    <p:extLst>
      <p:ext uri="{BB962C8B-B14F-4D97-AF65-F5344CB8AC3E}">
        <p14:creationId xmlns:p14="http://schemas.microsoft.com/office/powerpoint/2010/main" val="3992236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YootkSink</a:t>
            </a:r>
            <a:r>
              <a:rPr lang="zh-CN" altLang="zh-CN"/>
              <a:t>消费接口</a:t>
            </a:r>
            <a:endParaRPr lang="zh-CN" altLang="en-US"/>
          </a:p>
        </p:txBody>
      </p:sp>
      <p:graphicFrame>
        <p:nvGraphicFramePr>
          <p:cNvPr id="4" name="表格 3"/>
          <p:cNvGraphicFramePr>
            <a:graphicFrameLocks noGrp="1"/>
          </p:cNvGraphicFramePr>
          <p:nvPr>
            <p:extLst/>
          </p:nvPr>
        </p:nvGraphicFramePr>
        <p:xfrm>
          <a:off x="205899" y="849087"/>
          <a:ext cx="11689768" cy="5682946"/>
        </p:xfrm>
        <a:graphic>
          <a:graphicData uri="http://schemas.openxmlformats.org/drawingml/2006/table">
            <a:tbl>
              <a:tblPr firstRow="1" firstCol="1" lastRow="1" lastCol="1" bandRow="1" bandCol="1">
                <a:tableStyleId>{5940675A-B579-460E-94D1-54222C63F5DA}</a:tableStyleId>
              </a:tblPr>
              <a:tblGrid>
                <a:gridCol w="11689768">
                  <a:extLst>
                    <a:ext uri="{9D8B030D-6E8A-4147-A177-3AD203B41FA5}">
                      <a16:colId xmlns:a16="http://schemas.microsoft.com/office/drawing/2014/main" val="2449300922"/>
                    </a:ext>
                  </a:extLst>
                </a:gridCol>
              </a:tblGrid>
              <a:tr h="5682946">
                <a:tc>
                  <a:txBody>
                    <a:bodyPr/>
                    <a:lstStyle/>
                    <a:p>
                      <a:r>
                        <a:rPr lang="en-US" sz="1400">
                          <a:effectLst/>
                        </a:rPr>
                        <a:t>package com.yootk.channel;</a:t>
                      </a:r>
                      <a:br>
                        <a:rPr lang="en-US" sz="1400">
                          <a:effectLst/>
                        </a:rPr>
                      </a:br>
                      <a:r>
                        <a:rPr lang="en-US" sz="1400">
                          <a:effectLst/>
                        </a:rPr>
                        <a:t>public interface YootkSink { 				// </a:t>
                      </a:r>
                      <a:r>
                        <a:rPr lang="zh-CN" sz="1400">
                          <a:effectLst/>
                        </a:rPr>
                        <a:t>自定义消费通道</a:t>
                      </a:r>
                      <a:r>
                        <a:rPr lang="en-US" sz="1400">
                          <a:effectLst/>
                        </a:rPr>
                        <a:t/>
                      </a:r>
                      <a:br>
                        <a:rPr lang="en-US" sz="1400">
                          <a:effectLst/>
                        </a:rPr>
                      </a:br>
                      <a:r>
                        <a:rPr lang="en-US" sz="1400">
                          <a:effectLst/>
                        </a:rPr>
                        <a:t>    String INPUT_TAG = "inputTag"; 			// </a:t>
                      </a:r>
                      <a:r>
                        <a:rPr lang="zh-CN" sz="1400">
                          <a:effectLst/>
                        </a:rPr>
                        <a:t>通道标记常量</a:t>
                      </a:r>
                      <a:r>
                        <a:rPr lang="en-US" sz="1400">
                          <a:effectLst/>
                        </a:rPr>
                        <a:t/>
                      </a:r>
                      <a:br>
                        <a:rPr lang="en-US" sz="1400">
                          <a:effectLst/>
                        </a:rPr>
                      </a:br>
                      <a:r>
                        <a:rPr lang="en-US" sz="1400">
                          <a:effectLst/>
                        </a:rPr>
                        <a:t>    String INPUT_KEYS = "inputKeys"; 			// </a:t>
                      </a:r>
                      <a:r>
                        <a:rPr lang="zh-CN" sz="1400">
                          <a:effectLst/>
                        </a:rPr>
                        <a:t>通道标记常量</a:t>
                      </a:r>
                      <a:r>
                        <a:rPr lang="en-US" sz="1400">
                          <a:effectLst/>
                        </a:rPr>
                        <a:t/>
                      </a:r>
                      <a:br>
                        <a:rPr lang="en-US" sz="1400">
                          <a:effectLst/>
                        </a:rPr>
                      </a:br>
                      <a:r>
                        <a:rPr lang="en-US" sz="1400">
                          <a:effectLst/>
                        </a:rPr>
                        <a:t>    String INPUT_SQL92 = "inputSQL92"; 			// </a:t>
                      </a:r>
                      <a:r>
                        <a:rPr lang="zh-CN" sz="1400">
                          <a:effectLst/>
                        </a:rPr>
                        <a:t>通道标记常量</a:t>
                      </a:r>
                      <a:r>
                        <a:rPr lang="en-US" sz="1400">
                          <a:effectLst/>
                        </a:rPr>
                        <a:t/>
                      </a:r>
                      <a:br>
                        <a:rPr lang="en-US" sz="1400">
                          <a:effectLst/>
                        </a:rPr>
                      </a:br>
                      <a:r>
                        <a:rPr lang="en-US" sz="1400">
                          <a:effectLst/>
                        </a:rPr>
                        <a:t>    @Input(INPUT_TAG) 					// </a:t>
                      </a:r>
                      <a:r>
                        <a:rPr lang="zh-CN" sz="1400">
                          <a:effectLst/>
                        </a:rPr>
                        <a:t>消费通道标记</a:t>
                      </a:r>
                      <a:r>
                        <a:rPr lang="en-US" sz="1400">
                          <a:effectLst/>
                        </a:rPr>
                        <a:t/>
                      </a:r>
                      <a:br>
                        <a:rPr lang="en-US" sz="1400">
                          <a:effectLst/>
                        </a:rPr>
                      </a:br>
                      <a:r>
                        <a:rPr lang="en-US" sz="1400">
                          <a:effectLst/>
                        </a:rPr>
                        <a:t>    SubscribableChannel inputTag();</a:t>
                      </a:r>
                      <a:br>
                        <a:rPr lang="en-US" sz="1400">
                          <a:effectLst/>
                        </a:rPr>
                      </a:br>
                      <a:r>
                        <a:rPr lang="en-US" sz="1400">
                          <a:effectLst/>
                        </a:rPr>
                        <a:t>    @Input(INPUT_KEYS) 					// </a:t>
                      </a:r>
                      <a:r>
                        <a:rPr lang="zh-CN" sz="1400">
                          <a:effectLst/>
                        </a:rPr>
                        <a:t>消费通道标记</a:t>
                      </a:r>
                      <a:r>
                        <a:rPr lang="en-US" sz="1400">
                          <a:effectLst/>
                        </a:rPr>
                        <a:t/>
                      </a:r>
                      <a:br>
                        <a:rPr lang="en-US" sz="1400">
                          <a:effectLst/>
                        </a:rPr>
                      </a:br>
                      <a:r>
                        <a:rPr lang="en-US" sz="1400">
                          <a:effectLst/>
                        </a:rPr>
                        <a:t>    SubscribableChannel inputKeys();</a:t>
                      </a:r>
                      <a:br>
                        <a:rPr lang="en-US" sz="1400">
                          <a:effectLst/>
                        </a:rPr>
                      </a:br>
                      <a:r>
                        <a:rPr lang="en-US" sz="1400">
                          <a:effectLst/>
                        </a:rPr>
                        <a:t>    @Input(INPUT_SQL92) 					// </a:t>
                      </a:r>
                      <a:r>
                        <a:rPr lang="zh-CN" sz="1400">
                          <a:effectLst/>
                        </a:rPr>
                        <a:t>消费通道标记</a:t>
                      </a:r>
                      <a:r>
                        <a:rPr lang="en-US" sz="1400">
                          <a:effectLst/>
                        </a:rPr>
                        <a:t/>
                      </a:r>
                      <a:br>
                        <a:rPr lang="en-US" sz="1400">
                          <a:effectLst/>
                        </a:rPr>
                      </a:br>
                      <a:r>
                        <a:rPr lang="en-US" sz="1400">
                          <a:effectLst/>
                        </a:rPr>
                        <a:t>    SubscribableChannel inputSQL92();</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607065652"/>
                  </a:ext>
                </a:extLst>
              </a:tr>
            </a:tbl>
          </a:graphicData>
        </a:graphic>
      </p:graphicFrame>
    </p:spTree>
    <p:extLst>
      <p:ext uri="{BB962C8B-B14F-4D97-AF65-F5344CB8AC3E}">
        <p14:creationId xmlns:p14="http://schemas.microsoft.com/office/powerpoint/2010/main" val="813382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application.yml</a:t>
            </a:r>
            <a:r>
              <a:rPr lang="zh-CN" altLang="zh-CN"/>
              <a:t>文件</a:t>
            </a:r>
            <a:endParaRPr lang="zh-CN" altLang="en-US"/>
          </a:p>
        </p:txBody>
      </p:sp>
      <p:graphicFrame>
        <p:nvGraphicFramePr>
          <p:cNvPr id="4" name="表格 3"/>
          <p:cNvGraphicFramePr>
            <a:graphicFrameLocks noGrp="1"/>
          </p:cNvGraphicFramePr>
          <p:nvPr>
            <p:extLst/>
          </p:nvPr>
        </p:nvGraphicFramePr>
        <p:xfrm>
          <a:off x="219292" y="803170"/>
          <a:ext cx="11756808" cy="5930900"/>
        </p:xfrm>
        <a:graphic>
          <a:graphicData uri="http://schemas.openxmlformats.org/drawingml/2006/table">
            <a:tbl>
              <a:tblPr firstRow="1" firstCol="1" lastRow="1" lastCol="1" bandRow="1" bandCol="1">
                <a:tableStyleId>{5940675A-B579-460E-94D1-54222C63F5DA}</a:tableStyleId>
              </a:tblPr>
              <a:tblGrid>
                <a:gridCol w="11756808">
                  <a:extLst>
                    <a:ext uri="{9D8B030D-6E8A-4147-A177-3AD203B41FA5}">
                      <a16:colId xmlns:a16="http://schemas.microsoft.com/office/drawing/2014/main" val="954051652"/>
                    </a:ext>
                  </a:extLst>
                </a:gridCol>
              </a:tblGrid>
              <a:tr h="5930900">
                <a:tc>
                  <a:txBody>
                    <a:bodyPr/>
                    <a:lstStyle/>
                    <a:p>
                      <a:r>
                        <a:rPr lang="en-US" sz="1200">
                          <a:effectLst/>
                        </a:rPr>
                        <a:t>spring: 							# Spring</a:t>
                      </a:r>
                      <a:r>
                        <a:rPr lang="zh-CN" sz="1200">
                          <a:effectLst/>
                        </a:rPr>
                        <a:t>配置</a:t>
                      </a:r>
                      <a:r>
                        <a:rPr lang="en-US" sz="1200">
                          <a:effectLst/>
                        </a:rPr>
                        <a:t/>
                      </a:r>
                      <a:br>
                        <a:rPr lang="en-US" sz="1200">
                          <a:effectLst/>
                        </a:rPr>
                      </a:br>
                      <a:r>
                        <a:rPr lang="en-US" sz="1200">
                          <a:effectLst/>
                        </a:rPr>
                        <a:t>  cloud: 						# Cloud</a:t>
                      </a:r>
                      <a:r>
                        <a:rPr lang="zh-CN" sz="1200">
                          <a:effectLst/>
                        </a:rPr>
                        <a:t>配置项</a:t>
                      </a:r>
                      <a:r>
                        <a:rPr lang="en-US" sz="1200">
                          <a:effectLst/>
                        </a:rPr>
                        <a:t/>
                      </a:r>
                      <a:br>
                        <a:rPr lang="en-US" sz="1200">
                          <a:effectLst/>
                        </a:rPr>
                      </a:br>
                      <a:r>
                        <a:rPr lang="en-US" sz="1200">
                          <a:effectLst/>
                        </a:rPr>
                        <a:t>    stream: 						# SCS</a:t>
                      </a:r>
                      <a:r>
                        <a:rPr lang="zh-CN" sz="1200">
                          <a:effectLst/>
                        </a:rPr>
                        <a:t>配置项</a:t>
                      </a:r>
                      <a:r>
                        <a:rPr lang="en-US" sz="1200">
                          <a:effectLst/>
                        </a:rPr>
                        <a:t/>
                      </a:r>
                      <a:br>
                        <a:rPr lang="en-US" sz="1200">
                          <a:effectLst/>
                        </a:rPr>
                      </a:br>
                      <a:r>
                        <a:rPr lang="en-US" sz="1200">
                          <a:effectLst/>
                        </a:rPr>
                        <a:t>      rocketmq: 						# </a:t>
                      </a:r>
                      <a:r>
                        <a:rPr lang="zh-CN" sz="1200">
                          <a:effectLst/>
                        </a:rPr>
                        <a:t>整合</a:t>
                      </a:r>
                      <a:r>
                        <a:rPr lang="en-US" sz="1200">
                          <a:effectLst/>
                        </a:rPr>
                        <a:t>RoketMQ</a:t>
                      </a:r>
                      <a:br>
                        <a:rPr lang="en-US" sz="1200">
                          <a:effectLst/>
                        </a:rPr>
                      </a:br>
                      <a:r>
                        <a:rPr lang="en-US" sz="1200">
                          <a:effectLst/>
                        </a:rPr>
                        <a:t>        binder: 						# </a:t>
                      </a:r>
                      <a:r>
                        <a:rPr lang="zh-CN" sz="1200">
                          <a:effectLst/>
                        </a:rPr>
                        <a:t>服务绑定</a:t>
                      </a:r>
                      <a:r>
                        <a:rPr lang="en-US" sz="1200">
                          <a:effectLst/>
                        </a:rPr>
                        <a:t/>
                      </a:r>
                      <a:br>
                        <a:rPr lang="en-US" sz="1200">
                          <a:effectLst/>
                        </a:rPr>
                      </a:br>
                      <a:r>
                        <a:rPr lang="en-US" sz="1200">
                          <a:effectLst/>
                        </a:rPr>
                        <a:t>          name-server: rocketmq-server:9876 			# NameServer</a:t>
                      </a:r>
                      <a:r>
                        <a:rPr lang="zh-CN" sz="1200">
                          <a:effectLst/>
                        </a:rPr>
                        <a:t>地址</a:t>
                      </a:r>
                      <a:r>
                        <a:rPr lang="en-US" sz="1200">
                          <a:effectLst/>
                        </a:rPr>
                        <a:t/>
                      </a:r>
                      <a:br>
                        <a:rPr lang="en-US" sz="1200">
                          <a:effectLst/>
                        </a:rPr>
                      </a:br>
                      <a:r>
                        <a:rPr lang="en-US" sz="1200">
                          <a:effectLst/>
                        </a:rPr>
                        <a:t>        bindings: 						# </a:t>
                      </a:r>
                      <a:r>
                        <a:rPr lang="zh-CN" sz="1200">
                          <a:effectLst/>
                        </a:rPr>
                        <a:t>通道绑定配置</a:t>
                      </a:r>
                      <a:r>
                        <a:rPr lang="en-US" sz="1200">
                          <a:effectLst/>
                        </a:rPr>
                        <a:t/>
                      </a:r>
                      <a:br>
                        <a:rPr lang="en-US" sz="1200">
                          <a:effectLst/>
                        </a:rPr>
                      </a:br>
                      <a:r>
                        <a:rPr lang="en-US" sz="1200">
                          <a:effectLst/>
                        </a:rPr>
                        <a:t>          inputTag: 					# </a:t>
                      </a:r>
                      <a:r>
                        <a:rPr lang="zh-CN" sz="1200">
                          <a:effectLst/>
                        </a:rPr>
                        <a:t>消费通道名称</a:t>
                      </a:r>
                      <a:r>
                        <a:rPr lang="en-US" sz="1200">
                          <a:effectLst/>
                        </a:rPr>
                        <a:t/>
                      </a:r>
                      <a:br>
                        <a:rPr lang="en-US" sz="1200">
                          <a:effectLst/>
                        </a:rPr>
                      </a:br>
                      <a:r>
                        <a:rPr lang="en-US" sz="1200">
                          <a:effectLst/>
                        </a:rPr>
                        <a:t>            consumer: 					# </a:t>
                      </a:r>
                      <a:r>
                        <a:rPr lang="zh-CN" sz="1200">
                          <a:effectLst/>
                        </a:rPr>
                        <a:t>根据</a:t>
                      </a:r>
                      <a:r>
                        <a:rPr lang="en-US" sz="1200">
                          <a:effectLst/>
                        </a:rPr>
                        <a:t>tag</a:t>
                      </a:r>
                      <a:r>
                        <a:rPr lang="zh-CN" sz="1200">
                          <a:effectLst/>
                        </a:rPr>
                        <a:t>头信息匹配</a:t>
                      </a:r>
                      <a:r>
                        <a:rPr lang="en-US" sz="1200">
                          <a:effectLst/>
                        </a:rPr>
                        <a:t/>
                      </a:r>
                      <a:br>
                        <a:rPr lang="en-US" sz="1200">
                          <a:effectLst/>
                        </a:rPr>
                      </a:br>
                      <a:r>
                        <a:rPr lang="en-US" sz="1200">
                          <a:effectLst/>
                        </a:rPr>
                        <a:t>              tags: dept||emp				# </a:t>
                      </a:r>
                      <a:r>
                        <a:rPr lang="zh-CN" sz="1200">
                          <a:effectLst/>
                        </a:rPr>
                        <a:t>匹配表达式</a:t>
                      </a:r>
                      <a:r>
                        <a:rPr lang="en-US" sz="1200">
                          <a:effectLst/>
                        </a:rPr>
                        <a:t/>
                      </a:r>
                      <a:br>
                        <a:rPr lang="en-US" sz="1200">
                          <a:effectLst/>
                        </a:rPr>
                      </a:br>
                      <a:r>
                        <a:rPr lang="en-US" sz="1200">
                          <a:effectLst/>
                        </a:rPr>
                        <a:t>          inputKeys: 					# </a:t>
                      </a:r>
                      <a:r>
                        <a:rPr lang="zh-CN" sz="1200">
                          <a:effectLst/>
                        </a:rPr>
                        <a:t>消费通道名称</a:t>
                      </a:r>
                      <a:r>
                        <a:rPr lang="en-US" sz="1200">
                          <a:effectLst/>
                        </a:rPr>
                        <a:t/>
                      </a:r>
                      <a:br>
                        <a:rPr lang="en-US" sz="1200">
                          <a:effectLst/>
                        </a:rPr>
                      </a:br>
                      <a:r>
                        <a:rPr lang="en-US" sz="1200">
                          <a:effectLst/>
                        </a:rPr>
                        <a:t>            consumer: 					# </a:t>
                      </a:r>
                      <a:r>
                        <a:rPr lang="zh-CN" sz="1200">
                          <a:effectLst/>
                        </a:rPr>
                        <a:t>根据</a:t>
                      </a:r>
                      <a:r>
                        <a:rPr lang="en-US" sz="1200">
                          <a:effectLst/>
                        </a:rPr>
                        <a:t>keys</a:t>
                      </a:r>
                      <a:r>
                        <a:rPr lang="zh-CN" sz="1200">
                          <a:effectLst/>
                        </a:rPr>
                        <a:t>头信息匹配</a:t>
                      </a:r>
                      <a:r>
                        <a:rPr lang="en-US" sz="1200">
                          <a:effectLst/>
                        </a:rPr>
                        <a:t/>
                      </a:r>
                      <a:br>
                        <a:rPr lang="en-US" sz="1200">
                          <a:effectLst/>
                        </a:rPr>
                      </a:br>
                      <a:r>
                        <a:rPr lang="en-US" sz="1200">
                          <a:effectLst/>
                        </a:rPr>
                        <a:t>              kes: dept-keys				# </a:t>
                      </a:r>
                      <a:r>
                        <a:rPr lang="zh-CN" sz="1200">
                          <a:effectLst/>
                        </a:rPr>
                        <a:t>匹配内容</a:t>
                      </a:r>
                      <a:r>
                        <a:rPr lang="en-US" sz="1200">
                          <a:effectLst/>
                        </a:rPr>
                        <a:t/>
                      </a:r>
                      <a:br>
                        <a:rPr lang="en-US" sz="1200">
                          <a:effectLst/>
                        </a:rPr>
                      </a:br>
                      <a:r>
                        <a:rPr lang="en-US" sz="1200">
                          <a:effectLst/>
                        </a:rPr>
                        <a:t>          inputSQL92: 					# </a:t>
                      </a:r>
                      <a:r>
                        <a:rPr lang="zh-CN" sz="1200">
                          <a:effectLst/>
                        </a:rPr>
                        <a:t>消费通道名称</a:t>
                      </a:r>
                      <a:r>
                        <a:rPr lang="en-US" sz="1200">
                          <a:effectLst/>
                        </a:rPr>
                        <a:t/>
                      </a:r>
                      <a:br>
                        <a:rPr lang="en-US" sz="1200">
                          <a:effectLst/>
                        </a:rPr>
                      </a:br>
                      <a:r>
                        <a:rPr lang="en-US" sz="1200">
                          <a:effectLst/>
                        </a:rPr>
                        <a:t>            consumer: 					# </a:t>
                      </a:r>
                      <a:r>
                        <a:rPr lang="zh-CN" sz="1200">
                          <a:effectLst/>
                        </a:rPr>
                        <a:t>根据</a:t>
                      </a:r>
                      <a:r>
                        <a:rPr lang="en-US" sz="1200">
                          <a:effectLst/>
                        </a:rPr>
                        <a:t>sql92</a:t>
                      </a:r>
                      <a:r>
                        <a:rPr lang="zh-CN" sz="1200">
                          <a:effectLst/>
                        </a:rPr>
                        <a:t>头信息匹配</a:t>
                      </a:r>
                      <a:r>
                        <a:rPr lang="en-US" sz="1200">
                          <a:effectLst/>
                        </a:rPr>
                        <a:t/>
                      </a:r>
                      <a:br>
                        <a:rPr lang="en-US" sz="1200">
                          <a:effectLst/>
                        </a:rPr>
                      </a:br>
                      <a:r>
                        <a:rPr lang="en-US" sz="1200">
                          <a:effectLst/>
                        </a:rPr>
                        <a:t>              sql: 'level BETWEEN 8 AND 12'			# sql</a:t>
                      </a:r>
                      <a:r>
                        <a:rPr lang="zh-CN" sz="1200">
                          <a:effectLst/>
                        </a:rPr>
                        <a:t>表达式</a:t>
                      </a:r>
                      <a:r>
                        <a:rPr lang="en-US" sz="1200">
                          <a:effectLst/>
                        </a:rPr>
                        <a:t/>
                      </a:r>
                      <a:br>
                        <a:rPr lang="en-US" sz="1200">
                          <a:effectLst/>
                        </a:rPr>
                      </a:br>
                      <a:r>
                        <a:rPr lang="en-US" sz="1200">
                          <a:effectLst/>
                        </a:rPr>
                        <a:t>      bindings: 						# </a:t>
                      </a:r>
                      <a:r>
                        <a:rPr lang="zh-CN" sz="1200">
                          <a:effectLst/>
                        </a:rPr>
                        <a:t>操作绑定</a:t>
                      </a:r>
                      <a:r>
                        <a:rPr lang="en-US" sz="1200">
                          <a:effectLst/>
                        </a:rPr>
                        <a:t/>
                      </a:r>
                      <a:br>
                        <a:rPr lang="en-US" sz="1200">
                          <a:effectLst/>
                        </a:rPr>
                      </a:br>
                      <a:r>
                        <a:rPr lang="en-US" sz="1200">
                          <a:effectLst/>
                        </a:rPr>
                        <a:t>        inputTag: 						# </a:t>
                      </a:r>
                      <a:r>
                        <a:rPr lang="zh-CN" sz="1200">
                          <a:effectLst/>
                        </a:rPr>
                        <a:t>配置消费通道</a:t>
                      </a:r>
                      <a:r>
                        <a:rPr lang="en-US" sz="1200">
                          <a:effectLst/>
                        </a:rPr>
                        <a:t/>
                      </a:r>
                      <a:br>
                        <a:rPr lang="en-US" sz="1200">
                          <a:effectLst/>
                        </a:rPr>
                      </a:br>
                      <a:r>
                        <a:rPr lang="en-US" sz="1200">
                          <a:effectLst/>
                        </a:rPr>
                        <a:t>          destination: TopicSSC 				# </a:t>
                      </a:r>
                      <a:r>
                        <a:rPr lang="zh-CN" sz="1200">
                          <a:effectLst/>
                        </a:rPr>
                        <a:t>消息主题</a:t>
                      </a:r>
                      <a:r>
                        <a:rPr lang="en-US" sz="1200">
                          <a:effectLst/>
                        </a:rPr>
                        <a:t/>
                      </a:r>
                      <a:br>
                        <a:rPr lang="en-US" sz="1200">
                          <a:effectLst/>
                        </a:rPr>
                      </a:br>
                      <a:r>
                        <a:rPr lang="en-US" sz="1200">
                          <a:effectLst/>
                        </a:rPr>
                        <a:t>          group: scs-consumer-group-tag 			# </a:t>
                      </a:r>
                      <a:r>
                        <a:rPr lang="zh-CN" sz="1200">
                          <a:effectLst/>
                        </a:rPr>
                        <a:t>消费组</a:t>
                      </a:r>
                      <a:r>
                        <a:rPr lang="en-US" sz="1200">
                          <a:effectLst/>
                        </a:rPr>
                        <a:t/>
                      </a:r>
                      <a:br>
                        <a:rPr lang="en-US" sz="1200">
                          <a:effectLst/>
                        </a:rPr>
                      </a:br>
                      <a:r>
                        <a:rPr lang="en-US" sz="1200">
                          <a:effectLst/>
                        </a:rPr>
                        <a:t>          access-key: RocketMQMuyan 			# </a:t>
                      </a:r>
                      <a:r>
                        <a:rPr lang="zh-CN" sz="1200">
                          <a:effectLst/>
                        </a:rPr>
                        <a:t>用户名</a:t>
                      </a:r>
                      <a:r>
                        <a:rPr lang="en-US" sz="1200">
                          <a:effectLst/>
                        </a:rPr>
                        <a:t/>
                      </a:r>
                      <a:br>
                        <a:rPr lang="en-US" sz="1200">
                          <a:effectLst/>
                        </a:rPr>
                      </a:br>
                      <a:r>
                        <a:rPr lang="en-US" sz="1200">
                          <a:effectLst/>
                        </a:rPr>
                        <a:t>          secret-key: helloyootk 				# </a:t>
                      </a:r>
                      <a:r>
                        <a:rPr lang="zh-CN" sz="1200">
                          <a:effectLst/>
                        </a:rPr>
                        <a:t>密码</a:t>
                      </a:r>
                      <a:r>
                        <a:rPr lang="en-US" sz="1200">
                          <a:effectLst/>
                        </a:rPr>
                        <a:t/>
                      </a:r>
                      <a:br>
                        <a:rPr lang="en-US" sz="1200">
                          <a:effectLst/>
                        </a:rPr>
                      </a:br>
                      <a:r>
                        <a:rPr lang="en-US" sz="1200">
                          <a:effectLst/>
                        </a:rPr>
                        <a:t>        inputKeys: 					# </a:t>
                      </a:r>
                      <a:r>
                        <a:rPr lang="zh-CN" sz="1200">
                          <a:effectLst/>
                        </a:rPr>
                        <a:t>配置消费通道</a:t>
                      </a:r>
                      <a:r>
                        <a:rPr lang="en-US" sz="1200">
                          <a:effectLst/>
                        </a:rPr>
                        <a:t/>
                      </a:r>
                      <a:br>
                        <a:rPr lang="en-US" sz="1200">
                          <a:effectLst/>
                        </a:rPr>
                      </a:br>
                      <a:r>
                        <a:rPr lang="en-US" sz="1200">
                          <a:effectLst/>
                        </a:rPr>
                        <a:t>          destination: TopicSSC 				# </a:t>
                      </a:r>
                      <a:r>
                        <a:rPr lang="zh-CN" sz="1200">
                          <a:effectLst/>
                        </a:rPr>
                        <a:t>消息主题</a:t>
                      </a:r>
                      <a:r>
                        <a:rPr lang="en-US" sz="1200">
                          <a:effectLst/>
                        </a:rPr>
                        <a:t/>
                      </a:r>
                      <a:br>
                        <a:rPr lang="en-US" sz="1200">
                          <a:effectLst/>
                        </a:rPr>
                      </a:br>
                      <a:r>
                        <a:rPr lang="en-US" sz="1200">
                          <a:effectLst/>
                        </a:rPr>
                        <a:t>          group: scs-consumer-group-keys 			# </a:t>
                      </a:r>
                      <a:r>
                        <a:rPr lang="zh-CN" sz="1200">
                          <a:effectLst/>
                        </a:rPr>
                        <a:t>消费组</a:t>
                      </a:r>
                      <a:r>
                        <a:rPr lang="en-US" sz="1200">
                          <a:effectLst/>
                        </a:rPr>
                        <a:t/>
                      </a:r>
                      <a:br>
                        <a:rPr lang="en-US" sz="1200">
                          <a:effectLst/>
                        </a:rPr>
                      </a:br>
                      <a:r>
                        <a:rPr lang="en-US" sz="1200">
                          <a:effectLst/>
                        </a:rPr>
                        <a:t>          access-key: RocketMQMuyan 			# </a:t>
                      </a:r>
                      <a:r>
                        <a:rPr lang="zh-CN" sz="1200">
                          <a:effectLst/>
                        </a:rPr>
                        <a:t>用户名</a:t>
                      </a:r>
                      <a:r>
                        <a:rPr lang="en-US" sz="1200">
                          <a:effectLst/>
                        </a:rPr>
                        <a:t/>
                      </a:r>
                      <a:br>
                        <a:rPr lang="en-US" sz="1200">
                          <a:effectLst/>
                        </a:rPr>
                      </a:br>
                      <a:r>
                        <a:rPr lang="en-US" sz="1200">
                          <a:effectLst/>
                        </a:rPr>
                        <a:t>          secret-key: helloyootk 				# </a:t>
                      </a:r>
                      <a:r>
                        <a:rPr lang="zh-CN" sz="1200">
                          <a:effectLst/>
                        </a:rPr>
                        <a:t>密码</a:t>
                      </a:r>
                      <a:r>
                        <a:rPr lang="en-US" sz="1200">
                          <a:effectLst/>
                        </a:rPr>
                        <a:t/>
                      </a:r>
                      <a:br>
                        <a:rPr lang="en-US" sz="1200">
                          <a:effectLst/>
                        </a:rPr>
                      </a:br>
                      <a:r>
                        <a:rPr lang="en-US" sz="1200">
                          <a:effectLst/>
                        </a:rPr>
                        <a:t>        inputSQL92: 					# </a:t>
                      </a:r>
                      <a:r>
                        <a:rPr lang="zh-CN" sz="1200">
                          <a:effectLst/>
                        </a:rPr>
                        <a:t>配置消费通道</a:t>
                      </a:r>
                      <a:r>
                        <a:rPr lang="en-US" sz="1200">
                          <a:effectLst/>
                        </a:rPr>
                        <a:t/>
                      </a:r>
                      <a:br>
                        <a:rPr lang="en-US" sz="1200">
                          <a:effectLst/>
                        </a:rPr>
                      </a:br>
                      <a:r>
                        <a:rPr lang="en-US" sz="1200">
                          <a:effectLst/>
                        </a:rPr>
                        <a:t>          destination: TopicSSC 				# </a:t>
                      </a:r>
                      <a:r>
                        <a:rPr lang="zh-CN" sz="1200">
                          <a:effectLst/>
                        </a:rPr>
                        <a:t>消息主题</a:t>
                      </a:r>
                      <a:r>
                        <a:rPr lang="en-US" sz="1200">
                          <a:effectLst/>
                        </a:rPr>
                        <a:t/>
                      </a:r>
                      <a:br>
                        <a:rPr lang="en-US" sz="1200">
                          <a:effectLst/>
                        </a:rPr>
                      </a:br>
                      <a:r>
                        <a:rPr lang="en-US" sz="1200">
                          <a:effectLst/>
                        </a:rPr>
                        <a:t>          group: scs-consumer-group-sql92 			# </a:t>
                      </a:r>
                      <a:r>
                        <a:rPr lang="zh-CN" sz="1200">
                          <a:effectLst/>
                        </a:rPr>
                        <a:t>消费组</a:t>
                      </a:r>
                      <a:r>
                        <a:rPr lang="en-US" sz="1200">
                          <a:effectLst/>
                        </a:rPr>
                        <a:t/>
                      </a:r>
                      <a:br>
                        <a:rPr lang="en-US" sz="1200">
                          <a:effectLst/>
                        </a:rPr>
                      </a:br>
                      <a:r>
                        <a:rPr lang="en-US" sz="1200">
                          <a:effectLst/>
                        </a:rPr>
                        <a:t>          access-key: RocketMQMuyan 			# </a:t>
                      </a:r>
                      <a:r>
                        <a:rPr lang="zh-CN" sz="1200">
                          <a:effectLst/>
                        </a:rPr>
                        <a:t>用户名</a:t>
                      </a:r>
                      <a:r>
                        <a:rPr lang="en-US" sz="1200">
                          <a:effectLst/>
                        </a:rPr>
                        <a:t/>
                      </a:r>
                      <a:br>
                        <a:rPr lang="en-US" sz="1200">
                          <a:effectLst/>
                        </a:rPr>
                      </a:br>
                      <a:r>
                        <a:rPr lang="en-US" sz="1200">
                          <a:effectLst/>
                        </a:rPr>
                        <a:t>          secret-key: helloyootk 				# </a:t>
                      </a:r>
                      <a:r>
                        <a:rPr lang="zh-CN" sz="1200">
                          <a:effectLst/>
                        </a:rPr>
                        <a:t>密码</a:t>
                      </a:r>
                      <a:endParaRPr lang="zh-CN" sz="1200">
                        <a:effectLst/>
                        <a:latin typeface="Times New Roman" panose="02020603050405020304" pitchFamily="18" charset="0"/>
                      </a:endParaRPr>
                    </a:p>
                  </a:txBody>
                  <a:tcPr marL="53917" marR="53917" marT="0" marB="0"/>
                </a:tc>
                <a:extLst>
                  <a:ext uri="{0D108BD9-81ED-4DB2-BD59-A6C34878D82A}">
                    <a16:rowId xmlns:a16="http://schemas.microsoft.com/office/drawing/2014/main" val="50690984"/>
                  </a:ext>
                </a:extLst>
              </a:tr>
            </a:tbl>
          </a:graphicData>
        </a:graphic>
      </p:graphicFrame>
    </p:spTree>
    <p:extLst>
      <p:ext uri="{BB962C8B-B14F-4D97-AF65-F5344CB8AC3E}">
        <p14:creationId xmlns:p14="http://schemas.microsoft.com/office/powerpoint/2010/main" val="27073813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修改消息监听类</a:t>
            </a:r>
            <a:endParaRPr lang="zh-CN" altLang="en-US"/>
          </a:p>
        </p:txBody>
      </p:sp>
      <p:graphicFrame>
        <p:nvGraphicFramePr>
          <p:cNvPr id="4" name="表格 3"/>
          <p:cNvGraphicFramePr>
            <a:graphicFrameLocks noGrp="1"/>
          </p:cNvGraphicFramePr>
          <p:nvPr>
            <p:extLst/>
          </p:nvPr>
        </p:nvGraphicFramePr>
        <p:xfrm>
          <a:off x="201665" y="849087"/>
          <a:ext cx="11681301" cy="5797246"/>
        </p:xfrm>
        <a:graphic>
          <a:graphicData uri="http://schemas.openxmlformats.org/drawingml/2006/table">
            <a:tbl>
              <a:tblPr firstRow="1" firstCol="1" lastRow="1" lastCol="1" bandRow="1" bandCol="1">
                <a:tableStyleId>{5940675A-B579-460E-94D1-54222C63F5DA}</a:tableStyleId>
              </a:tblPr>
              <a:tblGrid>
                <a:gridCol w="11681301">
                  <a:extLst>
                    <a:ext uri="{9D8B030D-6E8A-4147-A177-3AD203B41FA5}">
                      <a16:colId xmlns:a16="http://schemas.microsoft.com/office/drawing/2014/main" val="2942795855"/>
                    </a:ext>
                  </a:extLst>
                </a:gridCol>
              </a:tblGrid>
              <a:tr h="5797246">
                <a:tc>
                  <a:txBody>
                    <a:bodyPr/>
                    <a:lstStyle/>
                    <a:p>
                      <a:r>
                        <a:rPr lang="en-US" sz="1400">
                          <a:effectLst/>
                        </a:rPr>
                        <a:t>package com.yootk.service;</a:t>
                      </a:r>
                      <a:br>
                        <a:rPr lang="en-US" sz="1400">
                          <a:effectLst/>
                        </a:rPr>
                      </a:br>
                      <a:r>
                        <a:rPr lang="en-US" sz="1400">
                          <a:effectLst/>
                        </a:rPr>
                        <a:t>@Component 						// Bean</a:t>
                      </a:r>
                      <a:r>
                        <a:rPr lang="zh-CN" sz="1400">
                          <a:effectLst/>
                        </a:rPr>
                        <a:t>注册</a:t>
                      </a:r>
                      <a:r>
                        <a:rPr lang="en-US" sz="1400">
                          <a:effectLst/>
                        </a:rPr>
                        <a:t/>
                      </a:r>
                      <a:br>
                        <a:rPr lang="en-US" sz="1400">
                          <a:effectLst/>
                        </a:rPr>
                      </a:br>
                      <a:r>
                        <a:rPr lang="en-US" sz="1400">
                          <a:effectLst/>
                        </a:rPr>
                        <a:t>@Slf4j 							// Lombok</a:t>
                      </a:r>
                      <a:r>
                        <a:rPr lang="zh-CN" sz="1400">
                          <a:effectLst/>
                        </a:rPr>
                        <a:t>日志注解</a:t>
                      </a:r>
                      <a:r>
                        <a:rPr lang="en-US" sz="1400">
                          <a:effectLst/>
                        </a:rPr>
                        <a:t/>
                      </a:r>
                      <a:br>
                        <a:rPr lang="en-US" sz="1400">
                          <a:effectLst/>
                        </a:rPr>
                      </a:br>
                      <a:r>
                        <a:rPr lang="en-US" sz="1400">
                          <a:effectLst/>
                        </a:rPr>
                        <a:t>public class DeptMessageListener { 			// </a:t>
                      </a:r>
                      <a:r>
                        <a:rPr lang="zh-CN" sz="1400">
                          <a:effectLst/>
                        </a:rPr>
                        <a:t>消息监听</a:t>
                      </a:r>
                      <a:r>
                        <a:rPr lang="en-US" sz="1400">
                          <a:effectLst/>
                        </a:rPr>
                        <a:t/>
                      </a:r>
                      <a:br>
                        <a:rPr lang="en-US" sz="1400">
                          <a:effectLst/>
                        </a:rPr>
                      </a:br>
                      <a:r>
                        <a:rPr lang="en-US" sz="1400">
                          <a:effectLst/>
                        </a:rPr>
                        <a:t>    </a:t>
                      </a:r>
                      <a:r>
                        <a:rPr lang="en-US" sz="1400" u="sng">
                          <a:effectLst/>
                        </a:rPr>
                        <a:t>@StreamListener(YootkSink.INPUT_TAG)</a:t>
                      </a:r>
                      <a:r>
                        <a:rPr lang="en-US" sz="1400">
                          <a:effectLst/>
                        </a:rPr>
                        <a:t> 			// </a:t>
                      </a:r>
                      <a:r>
                        <a:rPr lang="zh-CN" sz="1400">
                          <a:effectLst/>
                        </a:rPr>
                        <a:t>监听通道</a:t>
                      </a:r>
                      <a:r>
                        <a:rPr lang="en-US" sz="1400">
                          <a:effectLst/>
                        </a:rPr>
                        <a:t/>
                      </a:r>
                      <a:br>
                        <a:rPr lang="en-US" sz="1400">
                          <a:effectLst/>
                        </a:rPr>
                      </a:br>
                      <a:r>
                        <a:rPr lang="en-US" sz="1400">
                          <a:effectLst/>
                        </a:rPr>
                        <a:t>    public void receiveTag(Message&lt;DeptDTO&gt; message) { 	// </a:t>
                      </a:r>
                      <a:r>
                        <a:rPr lang="zh-CN" sz="1400">
                          <a:effectLst/>
                        </a:rPr>
                        <a:t>接收消息</a:t>
                      </a:r>
                      <a:r>
                        <a:rPr lang="en-US" sz="1400">
                          <a:effectLst/>
                        </a:rPr>
                        <a:t/>
                      </a:r>
                      <a:br>
                        <a:rPr lang="en-US" sz="1400">
                          <a:effectLst/>
                        </a:rPr>
                      </a:br>
                      <a:r>
                        <a:rPr lang="en-US" sz="1400">
                          <a:effectLst/>
                        </a:rPr>
                        <a:t>        log.info("</a:t>
                      </a:r>
                      <a:r>
                        <a:rPr lang="zh-CN" sz="1400">
                          <a:effectLst/>
                        </a:rPr>
                        <a:t>【</a:t>
                      </a:r>
                      <a:r>
                        <a:rPr lang="en-US" sz="1400">
                          <a:effectLst/>
                        </a:rPr>
                        <a:t>receiveTag()</a:t>
                      </a:r>
                      <a:r>
                        <a:rPr lang="zh-CN" sz="1400">
                          <a:effectLst/>
                        </a:rPr>
                        <a:t>】头信息：</a:t>
                      </a:r>
                      <a:r>
                        <a:rPr lang="en-US" sz="1400">
                          <a:effectLst/>
                        </a:rPr>
                        <a:t>{}</a:t>
                      </a:r>
                      <a:r>
                        <a:rPr lang="zh-CN" sz="1400">
                          <a:effectLst/>
                        </a:rPr>
                        <a:t>、主体数据：</a:t>
                      </a:r>
                      <a:r>
                        <a:rPr lang="en-US" sz="1400">
                          <a:effectLst/>
                        </a:rPr>
                        <a:t>{}", 	message.getHeaders(), message.getPayload());	// </a:t>
                      </a:r>
                      <a:r>
                        <a:rPr lang="zh-CN" sz="1400">
                          <a:effectLst/>
                        </a:rPr>
                        <a:t>日志输出</a:t>
                      </a:r>
                      <a:r>
                        <a:rPr lang="en-US" sz="1400">
                          <a:effectLst/>
                        </a:rPr>
                        <a:t/>
                      </a:r>
                      <a:br>
                        <a:rPr lang="en-US" sz="1400">
                          <a:effectLst/>
                        </a:rPr>
                      </a:br>
                      <a:r>
                        <a:rPr lang="en-US" sz="1400">
                          <a:effectLst/>
                        </a:rPr>
                        <a:t>    }</a:t>
                      </a:r>
                      <a:br>
                        <a:rPr lang="en-US" sz="1400">
                          <a:effectLst/>
                        </a:rPr>
                      </a:br>
                      <a:r>
                        <a:rPr lang="en-US" sz="1400">
                          <a:effectLst/>
                        </a:rPr>
                        <a:t>    </a:t>
                      </a:r>
                      <a:r>
                        <a:rPr lang="en-US" sz="1400" u="sng">
                          <a:effectLst/>
                        </a:rPr>
                        <a:t>@StreamListener(YootkSink.INPUT_KEYS)</a:t>
                      </a:r>
                      <a:r>
                        <a:rPr lang="en-US" sz="1400">
                          <a:effectLst/>
                        </a:rPr>
                        <a:t> 			// </a:t>
                      </a:r>
                      <a:r>
                        <a:rPr lang="zh-CN" sz="1400">
                          <a:effectLst/>
                        </a:rPr>
                        <a:t>监听通道</a:t>
                      </a:r>
                      <a:r>
                        <a:rPr lang="en-US" sz="1400">
                          <a:effectLst/>
                        </a:rPr>
                        <a:t/>
                      </a:r>
                      <a:br>
                        <a:rPr lang="en-US" sz="1400">
                          <a:effectLst/>
                        </a:rPr>
                      </a:br>
                      <a:r>
                        <a:rPr lang="en-US" sz="1400">
                          <a:effectLst/>
                        </a:rPr>
                        <a:t>    public void receiveKeys(Message&lt;DeptDTO&gt; message) { 	// </a:t>
                      </a:r>
                      <a:r>
                        <a:rPr lang="zh-CN" sz="1400">
                          <a:effectLst/>
                        </a:rPr>
                        <a:t>接收消息</a:t>
                      </a:r>
                      <a:r>
                        <a:rPr lang="en-US" sz="1400">
                          <a:effectLst/>
                        </a:rPr>
                        <a:t/>
                      </a:r>
                      <a:br>
                        <a:rPr lang="en-US" sz="1400">
                          <a:effectLst/>
                        </a:rPr>
                      </a:br>
                      <a:r>
                        <a:rPr lang="en-US" sz="1400">
                          <a:effectLst/>
                        </a:rPr>
                        <a:t>        log.info("</a:t>
                      </a:r>
                      <a:r>
                        <a:rPr lang="zh-CN" sz="1400">
                          <a:effectLst/>
                        </a:rPr>
                        <a:t>【</a:t>
                      </a:r>
                      <a:r>
                        <a:rPr lang="en-US" sz="1400">
                          <a:effectLst/>
                        </a:rPr>
                        <a:t>receiveKeys()</a:t>
                      </a:r>
                      <a:r>
                        <a:rPr lang="zh-CN" sz="1400">
                          <a:effectLst/>
                        </a:rPr>
                        <a:t>】头信息：</a:t>
                      </a:r>
                      <a:r>
                        <a:rPr lang="en-US" sz="1400">
                          <a:effectLst/>
                        </a:rPr>
                        <a:t>{}</a:t>
                      </a:r>
                      <a:r>
                        <a:rPr lang="zh-CN" sz="1400">
                          <a:effectLst/>
                        </a:rPr>
                        <a:t>、主体数据：</a:t>
                      </a:r>
                      <a:r>
                        <a:rPr lang="en-US" sz="1400">
                          <a:effectLst/>
                        </a:rPr>
                        <a:t>{}", 	message.getHeaders(), message.getPayload());	// </a:t>
                      </a:r>
                      <a:r>
                        <a:rPr lang="zh-CN" sz="1400">
                          <a:effectLst/>
                        </a:rPr>
                        <a:t>日志输出</a:t>
                      </a:r>
                      <a:r>
                        <a:rPr lang="en-US" sz="1400">
                          <a:effectLst/>
                        </a:rPr>
                        <a:t/>
                      </a:r>
                      <a:br>
                        <a:rPr lang="en-US" sz="1400">
                          <a:effectLst/>
                        </a:rPr>
                      </a:br>
                      <a:r>
                        <a:rPr lang="en-US" sz="1400">
                          <a:effectLst/>
                        </a:rPr>
                        <a:t>    }</a:t>
                      </a:r>
                      <a:br>
                        <a:rPr lang="en-US" sz="1400">
                          <a:effectLst/>
                        </a:rPr>
                      </a:br>
                      <a:r>
                        <a:rPr lang="en-US" sz="1400">
                          <a:effectLst/>
                        </a:rPr>
                        <a:t>    </a:t>
                      </a:r>
                      <a:r>
                        <a:rPr lang="en-US" sz="1400" u="sng">
                          <a:effectLst/>
                        </a:rPr>
                        <a:t>@StreamListener(YootkSink.INPUT_SQL92)</a:t>
                      </a:r>
                      <a:r>
                        <a:rPr lang="en-US" sz="1400">
                          <a:effectLst/>
                        </a:rPr>
                        <a:t> 			// </a:t>
                      </a:r>
                      <a:r>
                        <a:rPr lang="zh-CN" sz="1400">
                          <a:effectLst/>
                        </a:rPr>
                        <a:t>监听通道</a:t>
                      </a:r>
                      <a:r>
                        <a:rPr lang="en-US" sz="1400">
                          <a:effectLst/>
                        </a:rPr>
                        <a:t/>
                      </a:r>
                      <a:br>
                        <a:rPr lang="en-US" sz="1400">
                          <a:effectLst/>
                        </a:rPr>
                      </a:br>
                      <a:r>
                        <a:rPr lang="en-US" sz="1400">
                          <a:effectLst/>
                        </a:rPr>
                        <a:t>    public void receiveSQL92(Message&lt;DeptDTO&gt; message) { 	// </a:t>
                      </a:r>
                      <a:r>
                        <a:rPr lang="zh-CN" sz="1400">
                          <a:effectLst/>
                        </a:rPr>
                        <a:t>接收消息</a:t>
                      </a:r>
                      <a:r>
                        <a:rPr lang="en-US" sz="1400">
                          <a:effectLst/>
                        </a:rPr>
                        <a:t/>
                      </a:r>
                      <a:br>
                        <a:rPr lang="en-US" sz="1400">
                          <a:effectLst/>
                        </a:rPr>
                      </a:br>
                      <a:r>
                        <a:rPr lang="en-US" sz="1400">
                          <a:effectLst/>
                        </a:rPr>
                        <a:t>        log.info("</a:t>
                      </a:r>
                      <a:r>
                        <a:rPr lang="zh-CN" sz="1400">
                          <a:effectLst/>
                        </a:rPr>
                        <a:t>【</a:t>
                      </a:r>
                      <a:r>
                        <a:rPr lang="en-US" sz="1400">
                          <a:effectLst/>
                        </a:rPr>
                        <a:t>receiveSQL92()</a:t>
                      </a:r>
                      <a:r>
                        <a:rPr lang="zh-CN" sz="1400">
                          <a:effectLst/>
                        </a:rPr>
                        <a:t>】头信息：</a:t>
                      </a:r>
                      <a:r>
                        <a:rPr lang="en-US" sz="1400">
                          <a:effectLst/>
                        </a:rPr>
                        <a:t>{}</a:t>
                      </a:r>
                      <a:r>
                        <a:rPr lang="zh-CN" sz="1400">
                          <a:effectLst/>
                        </a:rPr>
                        <a:t>、主体数据：</a:t>
                      </a:r>
                      <a:r>
                        <a:rPr lang="en-US" sz="1400">
                          <a:effectLst/>
                        </a:rPr>
                        <a:t>{}", 	message.getHeaders(), message.getPayload());	// </a:t>
                      </a:r>
                      <a:r>
                        <a:rPr lang="zh-CN" sz="1400">
                          <a:effectLst/>
                        </a:rPr>
                        <a:t>日志输出</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020036134"/>
                  </a:ext>
                </a:extLst>
              </a:tr>
            </a:tbl>
          </a:graphicData>
        </a:graphic>
      </p:graphicFrame>
    </p:spTree>
    <p:extLst>
      <p:ext uri="{BB962C8B-B14F-4D97-AF65-F5344CB8AC3E}">
        <p14:creationId xmlns:p14="http://schemas.microsoft.com/office/powerpoint/2010/main" val="244973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修改启动类</a:t>
            </a:r>
            <a:endParaRPr lang="zh-CN" altLang="en-US"/>
          </a:p>
        </p:txBody>
      </p:sp>
      <p:graphicFrame>
        <p:nvGraphicFramePr>
          <p:cNvPr id="4" name="表格 3"/>
          <p:cNvGraphicFramePr>
            <a:graphicFrameLocks noGrp="1"/>
          </p:cNvGraphicFramePr>
          <p:nvPr>
            <p:extLst/>
          </p:nvPr>
        </p:nvGraphicFramePr>
        <p:xfrm>
          <a:off x="184731" y="849087"/>
          <a:ext cx="11732101" cy="4260546"/>
        </p:xfrm>
        <a:graphic>
          <a:graphicData uri="http://schemas.openxmlformats.org/drawingml/2006/table">
            <a:tbl>
              <a:tblPr firstRow="1" firstCol="1" lastRow="1" lastCol="1" bandRow="1" bandCol="1">
                <a:tableStyleId>{5940675A-B579-460E-94D1-54222C63F5DA}</a:tableStyleId>
              </a:tblPr>
              <a:tblGrid>
                <a:gridCol w="11732101">
                  <a:extLst>
                    <a:ext uri="{9D8B030D-6E8A-4147-A177-3AD203B41FA5}">
                      <a16:colId xmlns:a16="http://schemas.microsoft.com/office/drawing/2014/main" val="1803271702"/>
                    </a:ext>
                  </a:extLst>
                </a:gridCol>
              </a:tblGrid>
              <a:tr h="4260546">
                <a:tc>
                  <a:txBody>
                    <a:bodyPr/>
                    <a:lstStyle/>
                    <a:p>
                      <a:r>
                        <a:rPr lang="en-US" sz="1600">
                          <a:effectLst/>
                        </a:rPr>
                        <a:t>package com.yootk;</a:t>
                      </a:r>
                      <a:br>
                        <a:rPr lang="en-US" sz="1600">
                          <a:effectLst/>
                        </a:rPr>
                      </a:br>
                      <a:r>
                        <a:rPr lang="en-US" sz="1600">
                          <a:effectLst/>
                        </a:rPr>
                        <a:t>@SpringBootApplication</a:t>
                      </a:r>
                      <a:br>
                        <a:rPr lang="en-US" sz="1600">
                          <a:effectLst/>
                        </a:rPr>
                      </a:br>
                      <a:r>
                        <a:rPr lang="en-US" sz="1600" u="sng">
                          <a:effectLst/>
                        </a:rPr>
                        <a:t>@EnableBinding(YootkSink.class)</a:t>
                      </a:r>
                      <a:r>
                        <a:rPr lang="en-US" sz="1600">
                          <a:effectLst/>
                        </a:rPr>
                        <a:t> 				// </a:t>
                      </a:r>
                      <a:r>
                        <a:rPr lang="zh-CN" sz="1600">
                          <a:effectLst/>
                        </a:rPr>
                        <a:t>绑定自定义通道配置类</a:t>
                      </a:r>
                      <a:r>
                        <a:rPr lang="en-US" sz="1600">
                          <a:effectLst/>
                        </a:rPr>
                        <a:t/>
                      </a:r>
                      <a:br>
                        <a:rPr lang="en-US" sz="1600">
                          <a:effectLst/>
                        </a:rPr>
                      </a:br>
                      <a:r>
                        <a:rPr lang="en-US" sz="1600">
                          <a:effectLst/>
                        </a:rPr>
                        <a:t>public class StartRocketMQStreamConsumerApplication { 	// </a:t>
                      </a:r>
                      <a:r>
                        <a:rPr lang="zh-CN" sz="1600">
                          <a:effectLst/>
                        </a:rPr>
                        <a:t>李兴华高薪就业编程训练营</a:t>
                      </a:r>
                      <a:r>
                        <a:rPr lang="en-US" sz="1600">
                          <a:effectLst/>
                        </a:rPr>
                        <a:t/>
                      </a:r>
                      <a:br>
                        <a:rPr lang="en-US" sz="1600">
                          <a:effectLst/>
                        </a:rPr>
                      </a:br>
                      <a:r>
                        <a:rPr lang="en-US" sz="1600">
                          <a:effectLst/>
                        </a:rPr>
                        <a:t>    public static void main(String[] args) { 		// </a:t>
                      </a:r>
                      <a:r>
                        <a:rPr lang="zh-CN" sz="1600">
                          <a:effectLst/>
                        </a:rPr>
                        <a:t>沐言科技：</a:t>
                      </a:r>
                      <a:r>
                        <a:rPr lang="en-US" sz="1600">
                          <a:effectLst/>
                        </a:rPr>
                        <a:t>www.yootk.com</a:t>
                      </a:r>
                      <a:br>
                        <a:rPr lang="en-US" sz="1600">
                          <a:effectLst/>
                        </a:rPr>
                      </a:br>
                      <a:r>
                        <a:rPr lang="en-US" sz="1600">
                          <a:effectLst/>
                        </a:rPr>
                        <a:t>        SpringApplication.run(StartRocketMQStreamConsumerApplication.class, args);</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946957728"/>
                  </a:ext>
                </a:extLst>
              </a:tr>
            </a:tbl>
          </a:graphicData>
        </a:graphic>
      </p:graphicFrame>
    </p:spTree>
    <p:extLst>
      <p:ext uri="{BB962C8B-B14F-4D97-AF65-F5344CB8AC3E}">
        <p14:creationId xmlns:p14="http://schemas.microsoft.com/office/powerpoint/2010/main" val="26250506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SpringCloudConfig</a:t>
            </a:r>
            <a:r>
              <a:rPr lang="zh-CN" altLang="zh-CN"/>
              <a:t>动态修改</a:t>
            </a:r>
            <a:endParaRPr lang="zh-CN" altLang="en-US"/>
          </a:p>
        </p:txBody>
      </p:sp>
      <p:sp>
        <p:nvSpPr>
          <p:cNvPr id="3" name="内容占位符 2"/>
          <p:cNvSpPr>
            <a:spLocks noGrp="1"/>
          </p:cNvSpPr>
          <p:nvPr>
            <p:ph idx="1"/>
          </p:nvPr>
        </p:nvSpPr>
        <p:spPr/>
        <p:txBody>
          <a:bodyPr/>
          <a:lstStyle/>
          <a:p>
            <a:r>
              <a:rPr lang="zh-CN" altLang="zh-CN"/>
              <a:t>所有的项目都不是一成不变的，对于一些不断进行业务完善的项目，由于需要进行代码的大量变更，所以在每次修改后都需要进行服务的重新部署。而有些项目可能仅仅只是一个配置文件项的内容修改，如果在这样的环境下还是需要重复的进行服务的部署就有些不方便了，所以在</a:t>
            </a:r>
            <a:r>
              <a:rPr lang="en-US" altLang="zh-CN"/>
              <a:t>SpringCloud</a:t>
            </a:r>
            <a:r>
              <a:rPr lang="zh-CN" altLang="zh-CN"/>
              <a:t>套件中提供了</a:t>
            </a:r>
            <a:r>
              <a:rPr lang="en-US" altLang="zh-CN"/>
              <a:t>SpringCloudConfig</a:t>
            </a:r>
            <a:r>
              <a:rPr lang="zh-CN" altLang="zh-CN"/>
              <a:t>动态配置技术</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48" y="2348442"/>
            <a:ext cx="11582091" cy="375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1658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a:t>
            </a:r>
            <a:r>
              <a:rPr lang="en-US" altLang="zh-CN"/>
              <a:t>gitlab</a:t>
            </a:r>
            <a:r>
              <a:rPr lang="zh-CN" altLang="zh-CN"/>
              <a:t>仓库</a:t>
            </a:r>
            <a:endParaRPr lang="zh-CN" altLang="en-US"/>
          </a:p>
        </p:txBody>
      </p:sp>
      <p:sp>
        <p:nvSpPr>
          <p:cNvPr id="3" name="内容占位符 2"/>
          <p:cNvSpPr>
            <a:spLocks noGrp="1"/>
          </p:cNvSpPr>
          <p:nvPr>
            <p:ph idx="1"/>
          </p:nvPr>
        </p:nvSpPr>
        <p:spPr/>
        <p:txBody>
          <a:bodyPr/>
          <a:lstStyle/>
          <a:p>
            <a:r>
              <a:rPr lang="zh-CN" altLang="zh-CN"/>
              <a:t>在</a:t>
            </a:r>
            <a:r>
              <a:rPr lang="en-US" altLang="zh-CN"/>
              <a:t>SpringCloudConfig</a:t>
            </a:r>
            <a:r>
              <a:rPr lang="zh-CN" altLang="zh-CN"/>
              <a:t>开发之中，可以将一些允许产生变动的配置项保存在</a:t>
            </a:r>
            <a:r>
              <a:rPr lang="en-US" altLang="zh-CN"/>
              <a:t>SVN</a:t>
            </a:r>
            <a:r>
              <a:rPr lang="zh-CN" altLang="zh-CN"/>
              <a:t>或</a:t>
            </a:r>
            <a:r>
              <a:rPr lang="en-US" altLang="zh-CN"/>
              <a:t>GIT</a:t>
            </a:r>
            <a:r>
              <a:rPr lang="zh-CN" altLang="zh-CN"/>
              <a:t>这样的版本控制工具之中，而所有要使用</a:t>
            </a:r>
            <a:r>
              <a:rPr lang="en-US" altLang="zh-CN"/>
              <a:t>SpringCloudConfig</a:t>
            </a:r>
            <a:r>
              <a:rPr lang="zh-CN" altLang="zh-CN"/>
              <a:t>微服务，必须通过一个配置服务器进行配置加载，每当需要进行配置变更时，就可以直接修改版本仓库中的配置内容，从而实现最终的配置的动态更新，所以为了便于配置管理，首先在</a:t>
            </a:r>
            <a:r>
              <a:rPr lang="en-US" altLang="zh-CN"/>
              <a:t>GitLab</a:t>
            </a:r>
            <a:r>
              <a:rPr lang="zh-CN" altLang="zh-CN"/>
              <a:t>中创建一个新的仓库，仓库名称为“</a:t>
            </a:r>
            <a:r>
              <a:rPr lang="en-US" altLang="zh-CN"/>
              <a:t>microcloud</a:t>
            </a:r>
            <a:r>
              <a:rPr lang="zh-CN" altLang="zh-CN"/>
              <a:t>”</a:t>
            </a:r>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7648" y="2565929"/>
            <a:ext cx="8539691" cy="415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9218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GITLab</a:t>
            </a:r>
            <a:r>
              <a:rPr lang="zh-CN" altLang="zh-CN"/>
              <a:t>代码托管</a:t>
            </a:r>
            <a:endParaRPr lang="zh-CN" altLang="en-US"/>
          </a:p>
        </p:txBody>
      </p:sp>
      <p:sp>
        <p:nvSpPr>
          <p:cNvPr id="3" name="内容占位符 2"/>
          <p:cNvSpPr>
            <a:spLocks noGrp="1"/>
          </p:cNvSpPr>
          <p:nvPr>
            <p:ph idx="1"/>
          </p:nvPr>
        </p:nvSpPr>
        <p:spPr/>
        <p:txBody>
          <a:bodyPr/>
          <a:lstStyle/>
          <a:p>
            <a:r>
              <a:rPr lang="zh-CN" altLang="zh-CN"/>
              <a:t>仓库创建完成之后需要向仓库之中保存有配置文件，此时就需要开发者直接通过本地仓库实现配置文件的创建与管理，同时这些文件最终都要统一提交到</a:t>
            </a:r>
            <a:r>
              <a:rPr lang="en-US" altLang="zh-CN"/>
              <a:t>GITLab</a:t>
            </a:r>
            <a:r>
              <a:rPr lang="zh-CN" altLang="zh-CN"/>
              <a:t>中的仓库之中</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03" y="2040995"/>
            <a:ext cx="11643581" cy="407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7490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配置步骤</a:t>
            </a:r>
            <a:endParaRPr lang="zh-CN" altLang="en-US"/>
          </a:p>
        </p:txBody>
      </p:sp>
      <p:sp>
        <p:nvSpPr>
          <p:cNvPr id="3" name="内容占位符 2"/>
          <p:cNvSpPr>
            <a:spLocks noGrp="1"/>
          </p:cNvSpPr>
          <p:nvPr>
            <p:ph idx="1"/>
          </p:nvPr>
        </p:nvSpPr>
        <p:spPr/>
        <p:txBody>
          <a:bodyPr>
            <a:normAutofit/>
          </a:bodyPr>
          <a:lstStyle/>
          <a:p>
            <a:r>
              <a:rPr lang="en-US" altLang="zh-CN" sz="2200" smtClean="0"/>
              <a:t>1</a:t>
            </a:r>
            <a:r>
              <a:rPr lang="zh-CN" altLang="en-US" sz="2200" smtClean="0"/>
              <a:t>、创建密钥：</a:t>
            </a:r>
            <a:r>
              <a:rPr lang="en-US" altLang="zh-CN" sz="2200"/>
              <a:t>ssh-keygen -m </a:t>
            </a:r>
            <a:r>
              <a:rPr lang="en-US" altLang="zh-CN" sz="2200" smtClean="0"/>
              <a:t>PEM</a:t>
            </a:r>
            <a:r>
              <a:rPr lang="zh-CN" altLang="en-US" sz="2200" smtClean="0"/>
              <a:t>；</a:t>
            </a:r>
            <a:endParaRPr lang="en-US" altLang="zh-CN" sz="2200" smtClean="0"/>
          </a:p>
          <a:p>
            <a:r>
              <a:rPr lang="en-US" altLang="zh-CN" sz="2200" smtClean="0"/>
              <a:t>2</a:t>
            </a:r>
            <a:r>
              <a:rPr lang="zh-CN" altLang="en-US" sz="2200" smtClean="0"/>
              <a:t>、创建目录：</a:t>
            </a:r>
            <a:r>
              <a:rPr lang="en-US" altLang="zh-CN" sz="2200" smtClean="0"/>
              <a:t>cloud-config</a:t>
            </a:r>
            <a:r>
              <a:rPr lang="zh-CN" altLang="en-US" sz="2200" smtClean="0"/>
              <a:t>；</a:t>
            </a:r>
            <a:endParaRPr lang="en-US" altLang="zh-CN" sz="2200" smtClean="0"/>
          </a:p>
          <a:p>
            <a:r>
              <a:rPr lang="en-US" altLang="zh-CN" sz="2200" smtClean="0"/>
              <a:t>3</a:t>
            </a:r>
            <a:r>
              <a:rPr lang="zh-CN" altLang="en-US" sz="2200" smtClean="0"/>
              <a:t>、初始化本地仓库：</a:t>
            </a:r>
            <a:r>
              <a:rPr lang="en-US" altLang="zh-CN" sz="2200"/>
              <a:t>git </a:t>
            </a:r>
            <a:r>
              <a:rPr lang="en-US" altLang="zh-CN" sz="2200" smtClean="0"/>
              <a:t>init</a:t>
            </a:r>
          </a:p>
          <a:p>
            <a:r>
              <a:rPr lang="en-US" altLang="zh-CN" sz="2200" smtClean="0"/>
              <a:t>4</a:t>
            </a:r>
            <a:r>
              <a:rPr lang="zh-CN" altLang="en-US" sz="2200" smtClean="0"/>
              <a:t>、定义配置文件；</a:t>
            </a:r>
            <a:endParaRPr lang="en-US" altLang="zh-CN" sz="2200" smtClean="0"/>
          </a:p>
          <a:p>
            <a:r>
              <a:rPr lang="en-US" altLang="zh-CN" sz="2200" smtClean="0"/>
              <a:t>5</a:t>
            </a:r>
            <a:r>
              <a:rPr lang="zh-CN" altLang="en-US" sz="2200" smtClean="0"/>
              <a:t>、保存到暂存库：</a:t>
            </a:r>
            <a:r>
              <a:rPr lang="en-US" altLang="zh-CN" sz="2200"/>
              <a:t>git add </a:t>
            </a:r>
            <a:r>
              <a:rPr lang="en-US" altLang="zh-CN" sz="2200" smtClean="0"/>
              <a:t>.</a:t>
            </a:r>
            <a:r>
              <a:rPr lang="zh-CN" altLang="en-US" sz="2200" smtClean="0"/>
              <a:t>；</a:t>
            </a:r>
            <a:endParaRPr lang="en-US" altLang="zh-CN" sz="2200" smtClean="0"/>
          </a:p>
          <a:p>
            <a:r>
              <a:rPr lang="en-US" altLang="zh-CN" sz="2200" smtClean="0"/>
              <a:t>6</a:t>
            </a:r>
            <a:r>
              <a:rPr lang="zh-CN" altLang="en-US" sz="2200" smtClean="0"/>
              <a:t>、代码提交：</a:t>
            </a:r>
            <a:r>
              <a:rPr lang="en-US" altLang="zh-CN" sz="2200"/>
              <a:t>git commit -m "Create Message Config Files"</a:t>
            </a:r>
            <a:r>
              <a:rPr lang="zh-CN" altLang="zh-CN" sz="2200" smtClean="0"/>
              <a:t>；</a:t>
            </a:r>
            <a:endParaRPr lang="en-US" altLang="zh-CN" sz="2200" smtClean="0"/>
          </a:p>
          <a:p>
            <a:r>
              <a:rPr lang="en-US" altLang="zh-CN" sz="2200" smtClean="0"/>
              <a:t>7</a:t>
            </a:r>
            <a:r>
              <a:rPr lang="zh-CN" altLang="en-US" sz="2200" smtClean="0"/>
              <a:t>、建立连接：</a:t>
            </a:r>
            <a:r>
              <a:rPr lang="en-US" altLang="zh-CN" sz="2200"/>
              <a:t>git remote add origin </a:t>
            </a:r>
            <a:r>
              <a:rPr lang="en-US" altLang="zh-CN" sz="2200" smtClean="0"/>
              <a:t>git@gitlab-server:muyan/microcloud.git</a:t>
            </a:r>
            <a:r>
              <a:rPr lang="zh-CN" altLang="en-US" sz="2200" smtClean="0"/>
              <a:t>；</a:t>
            </a:r>
            <a:endParaRPr lang="en-US" altLang="zh-CN" sz="2200" smtClean="0"/>
          </a:p>
          <a:p>
            <a:r>
              <a:rPr lang="en-US" altLang="zh-CN" sz="2200" smtClean="0"/>
              <a:t>8</a:t>
            </a:r>
            <a:r>
              <a:rPr lang="zh-CN" altLang="en-US" sz="2200" smtClean="0"/>
              <a:t>、代码提交：</a:t>
            </a:r>
            <a:r>
              <a:rPr lang="en-US" altLang="zh-CN" sz="2200"/>
              <a:t>git push -u origin master</a:t>
            </a:r>
            <a:r>
              <a:rPr lang="zh-CN" altLang="zh-CN" sz="2200"/>
              <a:t>；</a:t>
            </a:r>
            <a:endParaRPr lang="zh-CN" altLang="en-US" sz="2200"/>
          </a:p>
        </p:txBody>
      </p:sp>
      <p:graphicFrame>
        <p:nvGraphicFramePr>
          <p:cNvPr id="4" name="表格 3"/>
          <p:cNvGraphicFramePr>
            <a:graphicFrameLocks noGrp="1"/>
          </p:cNvGraphicFramePr>
          <p:nvPr>
            <p:extLst/>
          </p:nvPr>
        </p:nvGraphicFramePr>
        <p:xfrm>
          <a:off x="517282" y="4466289"/>
          <a:ext cx="11010084" cy="1935964"/>
        </p:xfrm>
        <a:graphic>
          <a:graphicData uri="http://schemas.openxmlformats.org/drawingml/2006/table">
            <a:tbl>
              <a:tblPr firstRow="1" firstCol="1" lastRow="1" lastCol="1" bandRow="1" bandCol="1">
                <a:tableStyleId>{5940675A-B579-460E-94D1-54222C63F5DA}</a:tableStyleId>
              </a:tblPr>
              <a:tblGrid>
                <a:gridCol w="2759965">
                  <a:extLst>
                    <a:ext uri="{9D8B030D-6E8A-4147-A177-3AD203B41FA5}">
                      <a16:colId xmlns:a16="http://schemas.microsoft.com/office/drawing/2014/main" val="857342531"/>
                    </a:ext>
                  </a:extLst>
                </a:gridCol>
                <a:gridCol w="8250119">
                  <a:extLst>
                    <a:ext uri="{9D8B030D-6E8A-4147-A177-3AD203B41FA5}">
                      <a16:colId xmlns:a16="http://schemas.microsoft.com/office/drawing/2014/main" val="455609568"/>
                    </a:ext>
                  </a:extLst>
                </a:gridCol>
              </a:tblGrid>
              <a:tr h="625082">
                <a:tc>
                  <a:txBody>
                    <a:bodyPr/>
                    <a:lstStyle/>
                    <a:p>
                      <a:pPr algn="l">
                        <a:spcAft>
                          <a:spcPts val="0"/>
                        </a:spcAft>
                      </a:pPr>
                      <a:r>
                        <a:rPr lang="en-US" sz="900" kern="100">
                          <a:effectLst/>
                        </a:rPr>
                        <a:t>message.provider-dev.yml</a:t>
                      </a:r>
                      <a:r>
                        <a:rPr lang="zh-CN" sz="90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en-US" sz="900" kern="100">
                          <a:effectLst/>
                        </a:rPr>
                        <a:t>yootk: 						</a:t>
                      </a:r>
                      <a:r>
                        <a:rPr lang="en-US" sz="900" kern="100" smtClean="0">
                          <a:effectLst/>
                        </a:rPr>
                        <a:t># </a:t>
                      </a:r>
                      <a:r>
                        <a:rPr lang="zh-CN" sz="900" kern="100">
                          <a:effectLst/>
                        </a:rPr>
                        <a:t>自定义属性</a:t>
                      </a:r>
                      <a:r>
                        <a:rPr lang="en-US" sz="900" kern="100">
                          <a:effectLst/>
                        </a:rPr>
                        <a:t/>
                      </a:r>
                      <a:br>
                        <a:rPr lang="en-US" sz="900" kern="100">
                          <a:effectLst/>
                        </a:rPr>
                      </a:br>
                      <a:r>
                        <a:rPr lang="en-US" sz="900" kern="100">
                          <a:effectLst/>
                        </a:rPr>
                        <a:t>  message: 											# </a:t>
                      </a:r>
                      <a:r>
                        <a:rPr lang="zh-CN" sz="900" kern="100">
                          <a:effectLst/>
                        </a:rPr>
                        <a:t>自定义属性</a:t>
                      </a:r>
                      <a:r>
                        <a:rPr lang="en-US" sz="900" kern="100">
                          <a:effectLst/>
                        </a:rPr>
                        <a:t/>
                      </a:r>
                      <a:br>
                        <a:rPr lang="en-US" sz="900" kern="100">
                          <a:effectLst/>
                        </a:rPr>
                      </a:br>
                      <a:r>
                        <a:rPr lang="en-US" sz="900" kern="100">
                          <a:effectLst/>
                        </a:rPr>
                        <a:t>    flag: dev 				</a:t>
                      </a:r>
                      <a:r>
                        <a:rPr lang="en-US" sz="900" kern="100" smtClean="0">
                          <a:effectLst/>
                        </a:rPr>
                        <a:t># </a:t>
                      </a:r>
                      <a:r>
                        <a:rPr lang="zh-CN" sz="900" kern="100">
                          <a:effectLst/>
                        </a:rPr>
                        <a:t>环境标记</a:t>
                      </a:r>
                      <a:r>
                        <a:rPr lang="en-US" sz="900" kern="100">
                          <a:effectLst/>
                        </a:rPr>
                        <a:t/>
                      </a:r>
                      <a:br>
                        <a:rPr lang="en-US" sz="900" kern="100">
                          <a:effectLst/>
                        </a:rPr>
                      </a:br>
                      <a:r>
                        <a:rPr lang="en-US" sz="900" kern="100">
                          <a:effectLst/>
                        </a:rPr>
                        <a:t>    content: </a:t>
                      </a:r>
                      <a:r>
                        <a:rPr lang="zh-CN" sz="900" kern="100">
                          <a:effectLst/>
                        </a:rPr>
                        <a:t>沐言科技：</a:t>
                      </a:r>
                      <a:r>
                        <a:rPr lang="en-US" sz="900" kern="100">
                          <a:effectLst/>
                        </a:rPr>
                        <a:t>www.yootk.com 	</a:t>
                      </a:r>
                      <a:r>
                        <a:rPr lang="en-US" sz="900" kern="100" smtClean="0">
                          <a:effectLst/>
                        </a:rPr>
                        <a:t># </a:t>
                      </a:r>
                      <a:r>
                        <a:rPr lang="zh-CN" sz="900" kern="100">
                          <a:effectLst/>
                        </a:rPr>
                        <a:t>消息内容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60566834"/>
                  </a:ext>
                </a:extLst>
              </a:tr>
              <a:tr h="625082">
                <a:tc>
                  <a:txBody>
                    <a:bodyPr/>
                    <a:lstStyle/>
                    <a:p>
                      <a:pPr algn="l">
                        <a:spcAft>
                          <a:spcPts val="0"/>
                        </a:spcAft>
                      </a:pPr>
                      <a:r>
                        <a:rPr lang="en-US" sz="900" kern="100">
                          <a:effectLst/>
                        </a:rPr>
                        <a:t>message.provider-test.yml</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en-US" sz="900" kern="100">
                          <a:effectLst/>
                        </a:rPr>
                        <a:t>yootk: 				</a:t>
                      </a:r>
                      <a:r>
                        <a:rPr lang="en-US" sz="900" kern="100" smtClean="0">
                          <a:effectLst/>
                        </a:rPr>
                        <a:t># </a:t>
                      </a:r>
                      <a:r>
                        <a:rPr lang="zh-CN" sz="900" kern="100">
                          <a:effectLst/>
                        </a:rPr>
                        <a:t>自定义属性</a:t>
                      </a:r>
                      <a:r>
                        <a:rPr lang="en-US" sz="900" kern="100">
                          <a:effectLst/>
                        </a:rPr>
                        <a:t/>
                      </a:r>
                      <a:br>
                        <a:rPr lang="en-US" sz="900" kern="100">
                          <a:effectLst/>
                        </a:rPr>
                      </a:br>
                      <a:r>
                        <a:rPr lang="en-US" sz="900" kern="100">
                          <a:effectLst/>
                        </a:rPr>
                        <a:t>  message: 		</a:t>
                      </a:r>
                      <a:r>
                        <a:rPr lang="en-US" sz="900" kern="100" smtClean="0">
                          <a:effectLst/>
                        </a:rPr>
                        <a:t># </a:t>
                      </a:r>
                      <a:r>
                        <a:rPr lang="zh-CN" sz="900" kern="100">
                          <a:effectLst/>
                        </a:rPr>
                        <a:t>自定义属性</a:t>
                      </a:r>
                      <a:r>
                        <a:rPr lang="en-US" sz="900" kern="100">
                          <a:effectLst/>
                        </a:rPr>
                        <a:t/>
                      </a:r>
                      <a:br>
                        <a:rPr lang="en-US" sz="900" kern="100">
                          <a:effectLst/>
                        </a:rPr>
                      </a:br>
                      <a:r>
                        <a:rPr lang="en-US" sz="900" kern="100">
                          <a:effectLst/>
                        </a:rPr>
                        <a:t>    flag: test 	</a:t>
                      </a:r>
                      <a:r>
                        <a:rPr lang="en-US" sz="900" kern="100" smtClean="0">
                          <a:effectLst/>
                        </a:rPr>
                        <a:t># </a:t>
                      </a:r>
                      <a:r>
                        <a:rPr lang="zh-CN" sz="900" kern="100">
                          <a:effectLst/>
                        </a:rPr>
                        <a:t>环境标记</a:t>
                      </a:r>
                      <a:r>
                        <a:rPr lang="en-US" sz="900" kern="100">
                          <a:effectLst/>
                        </a:rPr>
                        <a:t/>
                      </a:r>
                      <a:br>
                        <a:rPr lang="en-US" sz="900" kern="100">
                          <a:effectLst/>
                        </a:rPr>
                      </a:br>
                      <a:r>
                        <a:rPr lang="en-US" sz="900" kern="100">
                          <a:effectLst/>
                        </a:rPr>
                        <a:t>    content: </a:t>
                      </a:r>
                      <a:r>
                        <a:rPr lang="zh-CN" sz="900" kern="100">
                          <a:effectLst/>
                        </a:rPr>
                        <a:t>李兴华高薪就业编程训练营：</a:t>
                      </a:r>
                      <a:r>
                        <a:rPr lang="en-US" sz="900" kern="100">
                          <a:effectLst/>
                        </a:rPr>
                        <a:t>edu.yootk.com 	# </a:t>
                      </a:r>
                      <a:r>
                        <a:rPr lang="zh-CN" sz="900" kern="100">
                          <a:effectLst/>
                        </a:rPr>
                        <a:t>消息内容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65640239"/>
                  </a:ext>
                </a:extLst>
              </a:tr>
              <a:tr h="625082">
                <a:tc>
                  <a:txBody>
                    <a:bodyPr/>
                    <a:lstStyle/>
                    <a:p>
                      <a:pPr algn="l">
                        <a:spcAft>
                          <a:spcPts val="0"/>
                        </a:spcAft>
                      </a:pPr>
                      <a:r>
                        <a:rPr lang="en-US" sz="900" kern="100">
                          <a:effectLst/>
                        </a:rPr>
                        <a:t>message.provider-prod.yml</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en-US" sz="900" kern="100">
                          <a:effectLst/>
                        </a:rPr>
                        <a:t>yootk: 			</a:t>
                      </a:r>
                      <a:r>
                        <a:rPr lang="en-US" sz="900" kern="100" smtClean="0">
                          <a:effectLst/>
                        </a:rPr>
                        <a:t># </a:t>
                      </a:r>
                      <a:r>
                        <a:rPr lang="zh-CN" sz="900" kern="100">
                          <a:effectLst/>
                        </a:rPr>
                        <a:t>自定义属性</a:t>
                      </a:r>
                      <a:r>
                        <a:rPr lang="en-US" sz="900" kern="100">
                          <a:effectLst/>
                        </a:rPr>
                        <a:t/>
                      </a:r>
                      <a:br>
                        <a:rPr lang="en-US" sz="900" kern="100">
                          <a:effectLst/>
                        </a:rPr>
                      </a:br>
                      <a:r>
                        <a:rPr lang="en-US" sz="900" kern="100">
                          <a:effectLst/>
                        </a:rPr>
                        <a:t>  message: 		</a:t>
                      </a:r>
                      <a:r>
                        <a:rPr lang="en-US" sz="900" kern="100" smtClean="0">
                          <a:effectLst/>
                        </a:rPr>
                        <a:t># </a:t>
                      </a:r>
                      <a:r>
                        <a:rPr lang="zh-CN" sz="900" kern="100">
                          <a:effectLst/>
                        </a:rPr>
                        <a:t>自定义属性</a:t>
                      </a:r>
                      <a:r>
                        <a:rPr lang="en-US" sz="900" kern="100">
                          <a:effectLst/>
                        </a:rPr>
                        <a:t/>
                      </a:r>
                      <a:br>
                        <a:rPr lang="en-US" sz="900" kern="100">
                          <a:effectLst/>
                        </a:rPr>
                      </a:br>
                      <a:r>
                        <a:rPr lang="en-US" sz="900" kern="100">
                          <a:effectLst/>
                        </a:rPr>
                        <a:t>    flag: prod 	</a:t>
                      </a:r>
                      <a:r>
                        <a:rPr lang="en-US" sz="900" kern="100" smtClean="0">
                          <a:effectLst/>
                        </a:rPr>
                        <a:t># </a:t>
                      </a:r>
                      <a:r>
                        <a:rPr lang="zh-CN" sz="900" kern="100">
                          <a:effectLst/>
                        </a:rPr>
                        <a:t>环境标记</a:t>
                      </a:r>
                      <a:r>
                        <a:rPr lang="en-US" sz="900" kern="100">
                          <a:effectLst/>
                        </a:rPr>
                        <a:t/>
                      </a:r>
                      <a:br>
                        <a:rPr lang="en-US" sz="900" kern="100">
                          <a:effectLst/>
                        </a:rPr>
                      </a:br>
                      <a:r>
                        <a:rPr lang="en-US" sz="900" kern="100">
                          <a:effectLst/>
                        </a:rPr>
                        <a:t>    content: </a:t>
                      </a:r>
                      <a:r>
                        <a:rPr lang="zh-CN" sz="900" kern="100">
                          <a:effectLst/>
                        </a:rPr>
                        <a:t>课程资源下载：</a:t>
                      </a:r>
                      <a:r>
                        <a:rPr lang="en-US" sz="900" kern="100">
                          <a:effectLst/>
                        </a:rPr>
                        <a:t>www.yootk.com/resources 	# </a:t>
                      </a:r>
                      <a:r>
                        <a:rPr lang="zh-CN" sz="900" kern="100">
                          <a:effectLst/>
                        </a:rPr>
                        <a:t>消息内容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46734064"/>
                  </a:ext>
                </a:extLst>
              </a:tr>
            </a:tbl>
          </a:graphicData>
        </a:graphic>
      </p:graphicFrame>
    </p:spTree>
    <p:extLst>
      <p:ext uri="{BB962C8B-B14F-4D97-AF65-F5344CB8AC3E}">
        <p14:creationId xmlns:p14="http://schemas.microsoft.com/office/powerpoint/2010/main" val="2850552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SpringCloudConfig</a:t>
            </a:r>
            <a:r>
              <a:rPr lang="zh-CN" altLang="zh-CN"/>
              <a:t>服务端开发</a:t>
            </a:r>
            <a:endParaRPr lang="zh-CN" altLang="en-US"/>
          </a:p>
        </p:txBody>
      </p:sp>
      <p:sp>
        <p:nvSpPr>
          <p:cNvPr id="3" name="内容占位符 2"/>
          <p:cNvSpPr>
            <a:spLocks noGrp="1"/>
          </p:cNvSpPr>
          <p:nvPr>
            <p:ph idx="1"/>
          </p:nvPr>
        </p:nvSpPr>
        <p:spPr/>
        <p:txBody>
          <a:bodyPr/>
          <a:lstStyle/>
          <a:p>
            <a:r>
              <a:rPr lang="zh-CN" altLang="zh-CN"/>
              <a:t>所有的核心配置项都保存在了</a:t>
            </a:r>
            <a:r>
              <a:rPr lang="en-US" altLang="zh-CN"/>
              <a:t>GITLab</a:t>
            </a:r>
            <a:r>
              <a:rPr lang="zh-CN" altLang="zh-CN"/>
              <a:t>仓库之中，而要想进行该仓库的配置访问，就需要搭建一个</a:t>
            </a:r>
            <a:r>
              <a:rPr lang="en-US" altLang="zh-CN"/>
              <a:t>Config</a:t>
            </a:r>
            <a:r>
              <a:rPr lang="zh-CN" altLang="zh-CN"/>
              <a:t>服务端应用，在该应用中需要明确的配置与</a:t>
            </a:r>
            <a:r>
              <a:rPr lang="en-US" altLang="zh-CN"/>
              <a:t>GITLab</a:t>
            </a:r>
            <a:r>
              <a:rPr lang="zh-CN" altLang="zh-CN"/>
              <a:t>的仓库连接地址、</a:t>
            </a:r>
            <a:r>
              <a:rPr lang="en-US" altLang="zh-CN"/>
              <a:t>SSH</a:t>
            </a:r>
            <a:r>
              <a:rPr lang="zh-CN" altLang="zh-CN"/>
              <a:t>连接私钥、目录匹配规则等项，由于该应用也属于一个</a:t>
            </a:r>
            <a:r>
              <a:rPr lang="en-US" altLang="zh-CN"/>
              <a:t>SpringCloud</a:t>
            </a:r>
            <a:r>
              <a:rPr lang="zh-CN" altLang="zh-CN"/>
              <a:t>微服务，所以应该统一的向</a:t>
            </a:r>
            <a:r>
              <a:rPr lang="en-US" altLang="zh-CN"/>
              <a:t>Nacos</a:t>
            </a:r>
            <a:r>
              <a:rPr lang="zh-CN" altLang="zh-CN"/>
              <a:t>中注册，而后就可以在调用时基于</a:t>
            </a:r>
            <a:r>
              <a:rPr lang="en-US" altLang="zh-CN"/>
              <a:t>Nacos</a:t>
            </a:r>
            <a:r>
              <a:rPr lang="zh-CN" altLang="zh-CN"/>
              <a:t>注册名称来实现服务调用。</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32" y="2428468"/>
            <a:ext cx="11489924" cy="271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9493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消息组件混用</a:t>
            </a:r>
            <a:endParaRPr lang="zh-CN" altLang="en-US"/>
          </a:p>
        </p:txBody>
      </p:sp>
      <p:sp>
        <p:nvSpPr>
          <p:cNvPr id="3" name="内容占位符 2"/>
          <p:cNvSpPr>
            <a:spLocks noGrp="1"/>
          </p:cNvSpPr>
          <p:nvPr>
            <p:ph idx="1"/>
          </p:nvPr>
        </p:nvSpPr>
        <p:spPr/>
        <p:txBody>
          <a:bodyPr/>
          <a:lstStyle/>
          <a:p>
            <a:r>
              <a:rPr lang="zh-CN" altLang="zh-CN"/>
              <a:t>既然确定了基于消息组件的业务整合方案，那么随后就需要在项目中去搭建消息服务。由于现代项目开发中可以选择的消息组件也很多，例如：</a:t>
            </a:r>
            <a:r>
              <a:rPr lang="en-US" altLang="zh-CN"/>
              <a:t>RabbitMQ</a:t>
            </a:r>
            <a:r>
              <a:rPr lang="zh-CN" altLang="zh-CN"/>
              <a:t>、</a:t>
            </a:r>
            <a:r>
              <a:rPr lang="en-US" altLang="zh-CN"/>
              <a:t>Kafka</a:t>
            </a:r>
            <a:r>
              <a:rPr lang="zh-CN" altLang="zh-CN"/>
              <a:t>、</a:t>
            </a:r>
            <a:r>
              <a:rPr lang="en-US" altLang="zh-CN"/>
              <a:t>RocketMQ</a:t>
            </a:r>
            <a:r>
              <a:rPr lang="zh-CN" altLang="zh-CN"/>
              <a:t>等，这样在不同的项目中就有可能使用不同的消息组件，然而随着项目的不断完善，就有可能形成多种消息组件混用的情况</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52" y="2338070"/>
            <a:ext cx="11449084" cy="276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4844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r>
              <a:rPr lang="zh-CN" altLang="zh-CN"/>
              <a:t>配置</a:t>
            </a:r>
            <a:endParaRPr lang="zh-CN" altLang="en-US"/>
          </a:p>
        </p:txBody>
      </p:sp>
      <p:graphicFrame>
        <p:nvGraphicFramePr>
          <p:cNvPr id="4" name="表格 3"/>
          <p:cNvGraphicFramePr>
            <a:graphicFrameLocks noGrp="1"/>
          </p:cNvGraphicFramePr>
          <p:nvPr>
            <p:extLst/>
          </p:nvPr>
        </p:nvGraphicFramePr>
        <p:xfrm>
          <a:off x="218598" y="908156"/>
          <a:ext cx="11694001" cy="5683144"/>
        </p:xfrm>
        <a:graphic>
          <a:graphicData uri="http://schemas.openxmlformats.org/drawingml/2006/table">
            <a:tbl>
              <a:tblPr firstRow="1" firstCol="1" lastRow="1" lastCol="1" bandRow="1" bandCol="1">
                <a:tableStyleId>{5940675A-B579-460E-94D1-54222C63F5DA}</a:tableStyleId>
              </a:tblPr>
              <a:tblGrid>
                <a:gridCol w="11694001">
                  <a:extLst>
                    <a:ext uri="{9D8B030D-6E8A-4147-A177-3AD203B41FA5}">
                      <a16:colId xmlns:a16="http://schemas.microsoft.com/office/drawing/2014/main" val="3607257882"/>
                    </a:ext>
                  </a:extLst>
                </a:gridCol>
              </a:tblGrid>
              <a:tr h="5683144">
                <a:tc>
                  <a:txBody>
                    <a:bodyPr/>
                    <a:lstStyle/>
                    <a:p>
                      <a:r>
                        <a:rPr lang="en-US" sz="1400">
                          <a:effectLst/>
                        </a:rPr>
                        <a:t>project('config-server-7501') { 					// </a:t>
                      </a:r>
                      <a:r>
                        <a:rPr lang="zh-CN" sz="1400">
                          <a:effectLst/>
                        </a:rPr>
                        <a:t>子模块</a:t>
                      </a:r>
                      <a:r>
                        <a:rPr lang="en-US" sz="1400">
                          <a:effectLst/>
                        </a:rPr>
                        <a:t/>
                      </a:r>
                      <a:br>
                        <a:rPr lang="en-US" sz="1400">
                          <a:effectLst/>
                        </a:rPr>
                      </a:br>
                      <a:r>
                        <a:rPr lang="en-US" sz="1400">
                          <a:effectLst/>
                        </a:rPr>
                        <a:t>    dependencies {</a:t>
                      </a:r>
                      <a:br>
                        <a:rPr lang="en-US" sz="1400">
                          <a:effectLst/>
                        </a:rPr>
                      </a:br>
                      <a:r>
                        <a:rPr lang="en-US" sz="1400">
                          <a:effectLst/>
                        </a:rPr>
                        <a:t>        implementation('org.springframework.boot:spring-boot-starter-web') </a:t>
                      </a:r>
                      <a:br>
                        <a:rPr lang="en-US" sz="1400">
                          <a:effectLst/>
                        </a:rPr>
                      </a:br>
                      <a:r>
                        <a:rPr lang="en-US" sz="1400">
                          <a:effectLst/>
                        </a:rPr>
                        <a:t>        </a:t>
                      </a:r>
                      <a:r>
                        <a:rPr lang="en-US" sz="1400" u="sng">
                          <a:effectLst/>
                        </a:rPr>
                        <a:t>implementation('org.springframework.cloud:spring-cloud-config-server')</a:t>
                      </a:r>
                      <a:r>
                        <a:rPr lang="en-US" sz="1400">
                          <a:effectLst/>
                        </a:rPr>
                        <a:t/>
                      </a:r>
                      <a:br>
                        <a:rPr lang="en-US" sz="1400">
                          <a:effectLst/>
                        </a:rPr>
                      </a:br>
                      <a:r>
                        <a:rPr lang="en-US" sz="1400">
                          <a:effectLst/>
                        </a:rPr>
                        <a:t>        implementation('de.codecentric:spring-boot-admin-starter-client:2.3.0')</a:t>
                      </a:r>
                      <a:br>
                        <a:rPr lang="en-US" sz="1400">
                          <a:effectLst/>
                        </a:rPr>
                      </a:br>
                      <a:r>
                        <a:rPr lang="en-US" sz="1400">
                          <a:effectLst/>
                        </a:rPr>
                        <a:t>        implementation('org.springframework.boot:spring-boot-starter-actuator')</a:t>
                      </a:r>
                      <a:br>
                        <a:rPr lang="en-US" sz="1400">
                          <a:effectLst/>
                        </a:rPr>
                      </a:br>
                      <a:r>
                        <a:rPr lang="en-US" sz="1400">
                          <a:effectLst/>
                        </a:rPr>
                        <a:t>        implementation('com.alibaba.cloud:' +</a:t>
                      </a:r>
                      <a:br>
                        <a:rPr lang="en-US" sz="1400">
                          <a:effectLst/>
                        </a:rPr>
                      </a:br>
                      <a:r>
                        <a:rPr lang="en-US" sz="1400">
                          <a:effectLst/>
                        </a:rPr>
                        <a:t>                'spring-cloud-starter-alibaba-nacos-discovery') { </a:t>
                      </a:r>
                      <a:br>
                        <a:rPr lang="en-US" sz="1400">
                          <a:effectLst/>
                        </a:rPr>
                      </a:br>
                      <a:r>
                        <a:rPr lang="en-US" sz="1400">
                          <a:effectLst/>
                        </a:rPr>
                        <a:t>            exclude group: 'com.alibaba.nacos', module: 'nacos-client' </a:t>
                      </a:r>
                      <a:br>
                        <a:rPr lang="en-US" sz="1400">
                          <a:effectLst/>
                        </a:rPr>
                      </a:br>
                      <a:r>
                        <a:rPr lang="en-US" sz="1400">
                          <a:effectLst/>
                        </a:rPr>
                        <a:t>        }</a:t>
                      </a:r>
                      <a:br>
                        <a:rPr lang="en-US" sz="1400">
                          <a:effectLst/>
                        </a:rPr>
                      </a:br>
                      <a:r>
                        <a:rPr lang="en-US" sz="1400">
                          <a:effectLst/>
                        </a:rPr>
                        <a:t>        implementation('com.alibaba.cloud:' +</a:t>
                      </a:r>
                      <a:br>
                        <a:rPr lang="en-US" sz="1400">
                          <a:effectLst/>
                        </a:rPr>
                      </a:br>
                      <a:r>
                        <a:rPr lang="en-US" sz="1400">
                          <a:effectLst/>
                        </a:rPr>
                        <a:t>                'spring-cloud-starter-alibaba-nacos-config') { </a:t>
                      </a:r>
                      <a:br>
                        <a:rPr lang="en-US" sz="1400">
                          <a:effectLst/>
                        </a:rPr>
                      </a:br>
                      <a:r>
                        <a:rPr lang="en-US" sz="1400">
                          <a:effectLst/>
                        </a:rPr>
                        <a:t>            exclude group: 'com.alibaba.nacos', module: 'nacos-client' </a:t>
                      </a:r>
                      <a:br>
                        <a:rPr lang="en-US" sz="1400">
                          <a:effectLst/>
                        </a:rPr>
                      </a:br>
                      <a:r>
                        <a:rPr lang="en-US" sz="1400">
                          <a:effectLst/>
                        </a:rPr>
                        <a:t>        }</a:t>
                      </a:r>
                      <a:br>
                        <a:rPr lang="en-US" sz="1400">
                          <a:effectLst/>
                        </a:rPr>
                      </a:br>
                      <a:r>
                        <a:rPr lang="en-US" sz="1400">
                          <a:effectLst/>
                        </a:rPr>
                        <a:t>        implementation('com.alibaba.nacos:nacos-client:2.0.0')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4193318217"/>
                  </a:ext>
                </a:extLst>
              </a:tr>
            </a:tbl>
          </a:graphicData>
        </a:graphic>
      </p:graphicFrame>
    </p:spTree>
    <p:extLst>
      <p:ext uri="{BB962C8B-B14F-4D97-AF65-F5344CB8AC3E}">
        <p14:creationId xmlns:p14="http://schemas.microsoft.com/office/powerpoint/2010/main" val="310421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配置文件</a:t>
            </a:r>
            <a:endParaRPr lang="zh-CN" altLang="en-US"/>
          </a:p>
        </p:txBody>
      </p:sp>
      <p:graphicFrame>
        <p:nvGraphicFramePr>
          <p:cNvPr id="4" name="表格 3"/>
          <p:cNvGraphicFramePr>
            <a:graphicFrameLocks noGrp="1"/>
          </p:cNvGraphicFramePr>
          <p:nvPr>
            <p:extLst/>
          </p:nvPr>
        </p:nvGraphicFramePr>
        <p:xfrm>
          <a:off x="253160" y="733743"/>
          <a:ext cx="11325007" cy="5930900"/>
        </p:xfrm>
        <a:graphic>
          <a:graphicData uri="http://schemas.openxmlformats.org/drawingml/2006/table">
            <a:tbl>
              <a:tblPr firstRow="1" firstCol="1" lastRow="1" lastCol="1" bandRow="1" bandCol="1">
                <a:tableStyleId>{5940675A-B579-460E-94D1-54222C63F5DA}</a:tableStyleId>
              </a:tblPr>
              <a:tblGrid>
                <a:gridCol w="11325007">
                  <a:extLst>
                    <a:ext uri="{9D8B030D-6E8A-4147-A177-3AD203B41FA5}">
                      <a16:colId xmlns:a16="http://schemas.microsoft.com/office/drawing/2014/main" val="1682104903"/>
                    </a:ext>
                  </a:extLst>
                </a:gridCol>
              </a:tblGrid>
              <a:tr h="5930900">
                <a:tc>
                  <a:txBody>
                    <a:bodyPr/>
                    <a:lstStyle/>
                    <a:p>
                      <a:r>
                        <a:rPr lang="en-US" sz="1100">
                          <a:effectLst/>
                        </a:rPr>
                        <a:t>server: 							# </a:t>
                      </a:r>
                      <a:r>
                        <a:rPr lang="zh-CN" sz="1100">
                          <a:effectLst/>
                        </a:rPr>
                        <a:t>服务端配置</a:t>
                      </a:r>
                      <a:r>
                        <a:rPr lang="en-US" sz="1100">
                          <a:effectLst/>
                        </a:rPr>
                        <a:t/>
                      </a:r>
                      <a:br>
                        <a:rPr lang="en-US" sz="1100">
                          <a:effectLst/>
                        </a:rPr>
                      </a:br>
                      <a:r>
                        <a:rPr lang="en-US" sz="1100">
                          <a:effectLst/>
                        </a:rPr>
                        <a:t>  port: 7501 						# 7501</a:t>
                      </a:r>
                      <a:r>
                        <a:rPr lang="zh-CN" sz="1100">
                          <a:effectLst/>
                        </a:rPr>
                        <a:t>端口监听</a:t>
                      </a:r>
                      <a:r>
                        <a:rPr lang="en-US" sz="1100">
                          <a:effectLst/>
                        </a:rPr>
                        <a:t/>
                      </a:r>
                      <a:br>
                        <a:rPr lang="en-US" sz="1100">
                          <a:effectLst/>
                        </a:rPr>
                      </a:br>
                      <a:r>
                        <a:rPr lang="en-US" sz="1100">
                          <a:effectLst/>
                        </a:rPr>
                        <a:t>spring: 							# Spring</a:t>
                      </a:r>
                      <a:r>
                        <a:rPr lang="zh-CN" sz="1100">
                          <a:effectLst/>
                        </a:rPr>
                        <a:t>配置</a:t>
                      </a:r>
                      <a:r>
                        <a:rPr lang="en-US" sz="1100">
                          <a:effectLst/>
                        </a:rPr>
                        <a:t/>
                      </a:r>
                      <a:br>
                        <a:rPr lang="en-US" sz="1100">
                          <a:effectLst/>
                        </a:rPr>
                      </a:br>
                      <a:r>
                        <a:rPr lang="en-US" sz="1100">
                          <a:effectLst/>
                        </a:rPr>
                        <a:t>  application: 						# </a:t>
                      </a:r>
                      <a:r>
                        <a:rPr lang="zh-CN" sz="1100">
                          <a:effectLst/>
                        </a:rPr>
                        <a:t>应用配置</a:t>
                      </a:r>
                      <a:r>
                        <a:rPr lang="en-US" sz="1100">
                          <a:effectLst/>
                        </a:rPr>
                        <a:t/>
                      </a:r>
                      <a:br>
                        <a:rPr lang="en-US" sz="1100">
                          <a:effectLst/>
                        </a:rPr>
                      </a:br>
                      <a:r>
                        <a:rPr lang="en-US" sz="1100">
                          <a:effectLst/>
                        </a:rPr>
                        <a:t>    name: config.server 					# </a:t>
                      </a:r>
                      <a:r>
                        <a:rPr lang="zh-CN" sz="1100">
                          <a:effectLst/>
                        </a:rPr>
                        <a:t>应用名称</a:t>
                      </a:r>
                      <a:r>
                        <a:rPr lang="en-US" sz="1100">
                          <a:effectLst/>
                        </a:rPr>
                        <a:t/>
                      </a:r>
                      <a:br>
                        <a:rPr lang="en-US" sz="1100">
                          <a:effectLst/>
                        </a:rPr>
                      </a:br>
                      <a:r>
                        <a:rPr lang="en-US" sz="1100">
                          <a:effectLst/>
                        </a:rPr>
                        <a:t>  cloud: 						# SpringCloud</a:t>
                      </a:r>
                      <a:r>
                        <a:rPr lang="zh-CN" sz="1100">
                          <a:effectLst/>
                        </a:rPr>
                        <a:t>配置</a:t>
                      </a:r>
                      <a:r>
                        <a:rPr lang="en-US" sz="1100">
                          <a:effectLst/>
                        </a:rPr>
                        <a:t/>
                      </a:r>
                      <a:br>
                        <a:rPr lang="en-US" sz="1100">
                          <a:effectLst/>
                        </a:rPr>
                      </a:br>
                      <a:r>
                        <a:rPr lang="en-US" sz="1100">
                          <a:effectLst/>
                        </a:rPr>
                        <a:t>    nacos: 						# Nacos</a:t>
                      </a:r>
                      <a:r>
                        <a:rPr lang="zh-CN" sz="1100">
                          <a:effectLst/>
                        </a:rPr>
                        <a:t>注册中心</a:t>
                      </a:r>
                      <a:r>
                        <a:rPr lang="en-US" sz="1100">
                          <a:effectLst/>
                        </a:rPr>
                        <a:t/>
                      </a:r>
                      <a:br>
                        <a:rPr lang="en-US" sz="1100">
                          <a:effectLst/>
                        </a:rPr>
                      </a:br>
                      <a:r>
                        <a:rPr lang="en-US" sz="1100">
                          <a:effectLst/>
                        </a:rPr>
                        <a:t>      discovery: 						# </a:t>
                      </a:r>
                      <a:r>
                        <a:rPr lang="zh-CN" sz="1100">
                          <a:effectLst/>
                        </a:rPr>
                        <a:t>发现服务</a:t>
                      </a:r>
                      <a:r>
                        <a:rPr lang="en-US" sz="1100">
                          <a:effectLst/>
                        </a:rPr>
                        <a:t/>
                      </a:r>
                      <a:br>
                        <a:rPr lang="en-US" sz="1100">
                          <a:effectLst/>
                        </a:rPr>
                      </a:br>
                      <a:r>
                        <a:rPr lang="en-US" sz="1100">
                          <a:effectLst/>
                        </a:rPr>
                        <a:t>        weight: 10 					# </a:t>
                      </a:r>
                      <a:r>
                        <a:rPr lang="zh-CN" sz="1100">
                          <a:effectLst/>
                        </a:rPr>
                        <a:t>服务权重</a:t>
                      </a:r>
                      <a:r>
                        <a:rPr lang="en-US" sz="1100">
                          <a:effectLst/>
                        </a:rPr>
                        <a:t/>
                      </a:r>
                      <a:br>
                        <a:rPr lang="en-US" sz="1100">
                          <a:effectLst/>
                        </a:rPr>
                      </a:br>
                      <a:r>
                        <a:rPr lang="en-US" sz="1100">
                          <a:effectLst/>
                        </a:rPr>
                        <a:t>        username: nacos 					# </a:t>
                      </a:r>
                      <a:r>
                        <a:rPr lang="zh-CN" sz="1100">
                          <a:effectLst/>
                        </a:rPr>
                        <a:t>用户名</a:t>
                      </a:r>
                      <a:r>
                        <a:rPr lang="en-US" sz="1100">
                          <a:effectLst/>
                        </a:rPr>
                        <a:t/>
                      </a:r>
                      <a:br>
                        <a:rPr lang="en-US" sz="1100">
                          <a:effectLst/>
                        </a:rPr>
                      </a:br>
                      <a:r>
                        <a:rPr lang="en-US" sz="1100">
                          <a:effectLst/>
                        </a:rPr>
                        <a:t>        password: nacos  					# </a:t>
                      </a:r>
                      <a:r>
                        <a:rPr lang="zh-CN" sz="1100">
                          <a:effectLst/>
                        </a:rPr>
                        <a:t>密码</a:t>
                      </a:r>
                      <a:r>
                        <a:rPr lang="en-US" sz="1100">
                          <a:effectLst/>
                        </a:rPr>
                        <a:t/>
                      </a:r>
                      <a:br>
                        <a:rPr lang="en-US" sz="1100">
                          <a:effectLst/>
                        </a:rPr>
                      </a:br>
                      <a:r>
                        <a:rPr lang="en-US" sz="1100">
                          <a:effectLst/>
                        </a:rPr>
                        <a:t>        service: ${spring.application.name} 		# Nacos</a:t>
                      </a:r>
                      <a:r>
                        <a:rPr lang="zh-CN" sz="1100">
                          <a:effectLst/>
                        </a:rPr>
                        <a:t>服务名称</a:t>
                      </a:r>
                      <a:r>
                        <a:rPr lang="en-US" sz="1100">
                          <a:effectLst/>
                        </a:rPr>
                        <a:t/>
                      </a:r>
                      <a:br>
                        <a:rPr lang="en-US" sz="1100">
                          <a:effectLst/>
                        </a:rPr>
                      </a:br>
                      <a:r>
                        <a:rPr lang="en-US" sz="1100">
                          <a:effectLst/>
                        </a:rPr>
                        <a:t>        server-addr: nacos-server:8848 			# </a:t>
                      </a:r>
                      <a:r>
                        <a:rPr lang="zh-CN" sz="1100">
                          <a:effectLst/>
                        </a:rPr>
                        <a:t>服务地址</a:t>
                      </a:r>
                      <a:r>
                        <a:rPr lang="en-US" sz="1100">
                          <a:effectLst/>
                        </a:rPr>
                        <a:t/>
                      </a:r>
                      <a:br>
                        <a:rPr lang="en-US" sz="1100">
                          <a:effectLst/>
                        </a:rPr>
                      </a:br>
                      <a:r>
                        <a:rPr lang="en-US" sz="1100">
                          <a:effectLst/>
                        </a:rPr>
                        <a:t>        max-retry: 1 					# </a:t>
                      </a:r>
                      <a:r>
                        <a:rPr lang="zh-CN" sz="1100">
                          <a:effectLst/>
                        </a:rPr>
                        <a:t>重试次数</a:t>
                      </a:r>
                      <a:r>
                        <a:rPr lang="en-US" sz="1100">
                          <a:effectLst/>
                        </a:rPr>
                        <a:t/>
                      </a:r>
                      <a:br>
                        <a:rPr lang="en-US" sz="1100">
                          <a:effectLst/>
                        </a:rPr>
                      </a:br>
                      <a:r>
                        <a:rPr lang="en-US" sz="1100">
                          <a:effectLst/>
                        </a:rPr>
                        <a:t>        namespace: 650fab32-c7dc-4ae1-8ac4-2dbdefd7e617	# </a:t>
                      </a:r>
                      <a:r>
                        <a:rPr lang="zh-CN" sz="1100">
                          <a:effectLst/>
                        </a:rPr>
                        <a:t>命名空间</a:t>
                      </a:r>
                      <a:r>
                        <a:rPr lang="en-US" sz="1100">
                          <a:effectLst/>
                        </a:rPr>
                        <a:t>ID</a:t>
                      </a:r>
                      <a:br>
                        <a:rPr lang="en-US" sz="1100">
                          <a:effectLst/>
                        </a:rPr>
                      </a:br>
                      <a:r>
                        <a:rPr lang="en-US" sz="1100">
                          <a:effectLst/>
                        </a:rPr>
                        <a:t>        group: MICROCLOUD_GROUP				# </a:t>
                      </a:r>
                      <a:r>
                        <a:rPr lang="zh-CN" sz="1100">
                          <a:effectLst/>
                        </a:rPr>
                        <a:t>注册分组</a:t>
                      </a:r>
                      <a:r>
                        <a:rPr lang="en-US" sz="1100">
                          <a:effectLst/>
                        </a:rPr>
                        <a:t/>
                      </a:r>
                      <a:br>
                        <a:rPr lang="en-US" sz="1100">
                          <a:effectLst/>
                        </a:rPr>
                      </a:br>
                      <a:r>
                        <a:rPr lang="en-US" sz="1100">
                          <a:effectLst/>
                        </a:rPr>
                        <a:t>        cluster-name: YootkCluster 				# </a:t>
                      </a:r>
                      <a:r>
                        <a:rPr lang="zh-CN" sz="1100">
                          <a:effectLst/>
                        </a:rPr>
                        <a:t>集群名称</a:t>
                      </a:r>
                      <a:r>
                        <a:rPr lang="en-US" sz="1100">
                          <a:effectLst/>
                        </a:rPr>
                        <a:t/>
                      </a:r>
                      <a:br>
                        <a:rPr lang="en-US" sz="1100">
                          <a:effectLst/>
                        </a:rPr>
                      </a:br>
                      <a:r>
                        <a:rPr lang="en-US" sz="1100">
                          <a:effectLst/>
                        </a:rPr>
                        <a:t>        metadata: 						# </a:t>
                      </a:r>
                      <a:r>
                        <a:rPr lang="zh-CN" sz="1100">
                          <a:effectLst/>
                        </a:rPr>
                        <a:t>元数据</a:t>
                      </a:r>
                      <a:r>
                        <a:rPr lang="en-US" sz="1100">
                          <a:effectLst/>
                        </a:rPr>
                        <a:t/>
                      </a:r>
                      <a:br>
                        <a:rPr lang="en-US" sz="1100">
                          <a:effectLst/>
                        </a:rPr>
                      </a:br>
                      <a:r>
                        <a:rPr lang="en-US" sz="1100">
                          <a:effectLst/>
                        </a:rPr>
                        <a:t>          version: 1.0 					# </a:t>
                      </a:r>
                      <a:r>
                        <a:rPr lang="zh-CN" sz="1100">
                          <a:effectLst/>
                        </a:rPr>
                        <a:t>自定义数据项</a:t>
                      </a:r>
                      <a:r>
                        <a:rPr lang="en-US" sz="1100">
                          <a:effectLst/>
                        </a:rPr>
                        <a:t/>
                      </a:r>
                      <a:br>
                        <a:rPr lang="en-US" sz="1100">
                          <a:effectLst/>
                        </a:rPr>
                      </a:br>
                      <a:r>
                        <a:rPr lang="en-US" sz="1100">
                          <a:effectLst/>
                        </a:rPr>
                        <a:t>          company: </a:t>
                      </a:r>
                      <a:r>
                        <a:rPr lang="zh-CN" sz="1100">
                          <a:effectLst/>
                        </a:rPr>
                        <a:t>沐言科技</a:t>
                      </a:r>
                      <a:r>
                        <a:rPr lang="en-US" sz="1100">
                          <a:effectLst/>
                        </a:rPr>
                        <a:t>					# </a:t>
                      </a:r>
                      <a:r>
                        <a:rPr lang="zh-CN" sz="1100">
                          <a:effectLst/>
                        </a:rPr>
                        <a:t>自定义数据项</a:t>
                      </a:r>
                      <a:r>
                        <a:rPr lang="en-US" sz="1100">
                          <a:effectLst/>
                        </a:rPr>
                        <a:t/>
                      </a:r>
                      <a:br>
                        <a:rPr lang="en-US" sz="1100">
                          <a:effectLst/>
                        </a:rPr>
                      </a:br>
                      <a:r>
                        <a:rPr lang="en-US" sz="1100">
                          <a:effectLst/>
                        </a:rPr>
                        <a:t>          url: www.yootk.com  				# </a:t>
                      </a:r>
                      <a:r>
                        <a:rPr lang="zh-CN" sz="1100">
                          <a:effectLst/>
                        </a:rPr>
                        <a:t>自定义数据项</a:t>
                      </a:r>
                      <a:r>
                        <a:rPr lang="en-US" sz="1100">
                          <a:effectLst/>
                        </a:rPr>
                        <a:t/>
                      </a:r>
                      <a:br>
                        <a:rPr lang="en-US" sz="1100">
                          <a:effectLst/>
                        </a:rPr>
                      </a:br>
                      <a:r>
                        <a:rPr lang="en-US" sz="1100">
                          <a:effectLst/>
                        </a:rPr>
                        <a:t>          author: </a:t>
                      </a:r>
                      <a:r>
                        <a:rPr lang="zh-CN" sz="1100">
                          <a:effectLst/>
                        </a:rPr>
                        <a:t>李兴华</a:t>
                      </a:r>
                      <a:r>
                        <a:rPr lang="en-US" sz="1100">
                          <a:effectLst/>
                        </a:rPr>
                        <a:t>					# </a:t>
                      </a:r>
                      <a:r>
                        <a:rPr lang="zh-CN" sz="1100">
                          <a:effectLst/>
                        </a:rPr>
                        <a:t>自定义数据项</a:t>
                      </a:r>
                      <a:r>
                        <a:rPr lang="en-US" sz="1100">
                          <a:effectLst/>
                        </a:rPr>
                        <a:t/>
                      </a:r>
                      <a:br>
                        <a:rPr lang="en-US" sz="1100">
                          <a:effectLst/>
                        </a:rPr>
                      </a:br>
                      <a:r>
                        <a:rPr lang="en-US" sz="1100">
                          <a:effectLst/>
                        </a:rPr>
                        <a:t>    config: 						# SpringCloudConfig</a:t>
                      </a:r>
                      <a:r>
                        <a:rPr lang="zh-CN" sz="1100">
                          <a:effectLst/>
                        </a:rPr>
                        <a:t>配置</a:t>
                      </a:r>
                      <a:r>
                        <a:rPr lang="en-US" sz="1100">
                          <a:effectLst/>
                        </a:rPr>
                        <a:t/>
                      </a:r>
                      <a:br>
                        <a:rPr lang="en-US" sz="1100">
                          <a:effectLst/>
                        </a:rPr>
                      </a:br>
                      <a:r>
                        <a:rPr lang="en-US" sz="1100">
                          <a:effectLst/>
                        </a:rPr>
                        <a:t>      server: 						# Config</a:t>
                      </a:r>
                      <a:r>
                        <a:rPr lang="zh-CN" sz="1100">
                          <a:effectLst/>
                        </a:rPr>
                        <a:t>服务端配置</a:t>
                      </a:r>
                      <a:r>
                        <a:rPr lang="en-US" sz="1100">
                          <a:effectLst/>
                        </a:rPr>
                        <a:t/>
                      </a:r>
                      <a:br>
                        <a:rPr lang="en-US" sz="1100">
                          <a:effectLst/>
                        </a:rPr>
                      </a:br>
                      <a:r>
                        <a:rPr lang="en-US" sz="1100">
                          <a:effectLst/>
                        </a:rPr>
                        <a:t>        git: 						# GIT</a:t>
                      </a:r>
                      <a:r>
                        <a:rPr lang="zh-CN" sz="1100">
                          <a:effectLst/>
                        </a:rPr>
                        <a:t>连接配置</a:t>
                      </a:r>
                      <a:r>
                        <a:rPr lang="en-US" sz="1100">
                          <a:effectLst/>
                        </a:rPr>
                        <a:t/>
                      </a:r>
                      <a:br>
                        <a:rPr lang="en-US" sz="1100">
                          <a:effectLst/>
                        </a:rPr>
                      </a:br>
                      <a:r>
                        <a:rPr lang="en-US" sz="1100">
                          <a:effectLst/>
                        </a:rPr>
                        <a:t>          uri: git@gitlab-server:muyan/microcloud.git 	# GIT</a:t>
                      </a:r>
                      <a:r>
                        <a:rPr lang="zh-CN" sz="1100">
                          <a:effectLst/>
                        </a:rPr>
                        <a:t>地址</a:t>
                      </a:r>
                      <a:r>
                        <a:rPr lang="en-US" sz="1100">
                          <a:effectLst/>
                        </a:rPr>
                        <a:t/>
                      </a:r>
                      <a:br>
                        <a:rPr lang="en-US" sz="1100">
                          <a:effectLst/>
                        </a:rPr>
                      </a:br>
                      <a:r>
                        <a:rPr lang="en-US" sz="1100">
                          <a:effectLst/>
                        </a:rPr>
                        <a:t>          default-label: master 				# </a:t>
                      </a:r>
                      <a:r>
                        <a:rPr lang="zh-CN" sz="1100">
                          <a:effectLst/>
                        </a:rPr>
                        <a:t>分支名</a:t>
                      </a:r>
                      <a:r>
                        <a:rPr lang="zh-CN" sz="1100" smtClean="0">
                          <a:effectLst/>
                        </a:rPr>
                        <a:t>称</a:t>
                      </a:r>
                      <a:endParaRPr lang="en-US" altLang="zh-CN" sz="1100" smtClean="0">
                        <a:effectLst/>
                      </a:endParaRPr>
                    </a:p>
                    <a:p>
                      <a:r>
                        <a:rPr lang="en-US" sz="1100" smtClean="0">
                          <a:effectLst/>
                        </a:rPr>
                        <a:t>          </a:t>
                      </a:r>
                      <a:r>
                        <a:rPr lang="en-US" sz="1100">
                          <a:effectLst/>
                        </a:rPr>
                        <a:t>search-paths: </a:t>
                      </a:r>
                      <a:r>
                        <a:rPr lang="en-US" sz="1100" smtClean="0">
                          <a:effectLst/>
                        </a:rPr>
                        <a:t># </a:t>
                      </a:r>
                      <a:r>
                        <a:rPr lang="zh-CN" sz="1100">
                          <a:effectLst/>
                        </a:rPr>
                        <a:t>仓库目录匹配</a:t>
                      </a:r>
                      <a:r>
                        <a:rPr lang="en-US" sz="1100">
                          <a:effectLst/>
                        </a:rPr>
                        <a:t/>
                      </a:r>
                      <a:br>
                        <a:rPr lang="en-US" sz="1100">
                          <a:effectLst/>
                        </a:rPr>
                      </a:br>
                      <a:r>
                        <a:rPr lang="en-US" sz="1100">
                          <a:effectLst/>
                        </a:rPr>
                        <a:t>            - provider-* 					# </a:t>
                      </a:r>
                      <a:r>
                        <a:rPr lang="zh-CN" sz="1100">
                          <a:effectLst/>
                        </a:rPr>
                        <a:t>匹配以</a:t>
                      </a:r>
                      <a:r>
                        <a:rPr lang="en-US" sz="1100">
                          <a:effectLst/>
                        </a:rPr>
                        <a:t>“provider-”</a:t>
                      </a:r>
                      <a:r>
                        <a:rPr lang="zh-CN" sz="1100">
                          <a:effectLst/>
                        </a:rPr>
                        <a:t>开头的目录</a:t>
                      </a:r>
                      <a:r>
                        <a:rPr lang="en-US" sz="1100">
                          <a:effectLst/>
                        </a:rPr>
                        <a:t/>
                      </a:r>
                      <a:br>
                        <a:rPr lang="en-US" sz="1100">
                          <a:effectLst/>
                        </a:rPr>
                      </a:br>
                      <a:r>
                        <a:rPr lang="en-US" sz="1100">
                          <a:effectLst/>
                        </a:rPr>
                        <a:t>          private-key:</a:t>
                      </a:r>
                      <a:br>
                        <a:rPr lang="en-US" sz="1100">
                          <a:effectLst/>
                        </a:rPr>
                      </a:br>
                      <a:r>
                        <a:rPr lang="en-US" sz="1100">
                          <a:effectLst/>
                        </a:rPr>
                        <a:t>            -----BEGIN RSA PRIVATE KEY-----</a:t>
                      </a:r>
                      <a:br>
                        <a:rPr lang="en-US" sz="1100">
                          <a:effectLst/>
                        </a:rPr>
                      </a:br>
                      <a:r>
                        <a:rPr lang="en-US" sz="1100">
                          <a:effectLst/>
                        </a:rPr>
                        <a:t>            </a:t>
                      </a:r>
                      <a:r>
                        <a:rPr lang="zh-CN" sz="1100">
                          <a:effectLst/>
                        </a:rPr>
                        <a:t>用户通过</a:t>
                      </a:r>
                      <a:r>
                        <a:rPr lang="en-US" sz="1100">
                          <a:effectLst/>
                        </a:rPr>
                        <a:t>sshkey-gen</a:t>
                      </a:r>
                      <a:r>
                        <a:rPr lang="zh-CN" sz="1100">
                          <a:effectLst/>
                        </a:rPr>
                        <a:t>所生成的本地密钥内容，略</a:t>
                      </a:r>
                      <a:r>
                        <a:rPr lang="en-US" sz="1100">
                          <a:effectLst/>
                        </a:rPr>
                        <a:t>…</a:t>
                      </a:r>
                      <a:br>
                        <a:rPr lang="en-US" sz="1100">
                          <a:effectLst/>
                        </a:rPr>
                      </a:br>
                      <a:r>
                        <a:rPr lang="en-US" sz="1100">
                          <a:effectLst/>
                        </a:rPr>
                        <a:t>            -----END RSA PRIVATE KEY-----</a:t>
                      </a:r>
                      <a:endParaRPr lang="zh-CN" sz="1100">
                        <a:effectLst/>
                        <a:latin typeface="Times New Roman" panose="02020603050405020304" pitchFamily="18" charset="0"/>
                      </a:endParaRPr>
                    </a:p>
                  </a:txBody>
                  <a:tcPr marL="53917" marR="53917" marT="0" marB="0"/>
                </a:tc>
                <a:extLst>
                  <a:ext uri="{0D108BD9-81ED-4DB2-BD59-A6C34878D82A}">
                    <a16:rowId xmlns:a16="http://schemas.microsoft.com/office/drawing/2014/main" val="3230014938"/>
                  </a:ext>
                </a:extLst>
              </a:tr>
            </a:tbl>
          </a:graphicData>
        </a:graphic>
      </p:graphicFrame>
    </p:spTree>
    <p:extLst>
      <p:ext uri="{BB962C8B-B14F-4D97-AF65-F5344CB8AC3E}">
        <p14:creationId xmlns:p14="http://schemas.microsoft.com/office/powerpoint/2010/main" val="24319307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创建服务启动类</a:t>
            </a:r>
            <a:endParaRPr lang="zh-CN" altLang="en-US"/>
          </a:p>
        </p:txBody>
      </p:sp>
      <p:graphicFrame>
        <p:nvGraphicFramePr>
          <p:cNvPr id="4" name="表格 3"/>
          <p:cNvGraphicFramePr>
            <a:graphicFrameLocks noGrp="1"/>
          </p:cNvGraphicFramePr>
          <p:nvPr>
            <p:extLst/>
          </p:nvPr>
        </p:nvGraphicFramePr>
        <p:xfrm>
          <a:off x="201665" y="849087"/>
          <a:ext cx="11753267" cy="5530546"/>
        </p:xfrm>
        <a:graphic>
          <a:graphicData uri="http://schemas.openxmlformats.org/drawingml/2006/table">
            <a:tbl>
              <a:tblPr firstRow="1" firstCol="1" lastRow="1" lastCol="1" bandRow="1" bandCol="1">
                <a:tableStyleId>{5940675A-B579-460E-94D1-54222C63F5DA}</a:tableStyleId>
              </a:tblPr>
              <a:tblGrid>
                <a:gridCol w="11753267">
                  <a:extLst>
                    <a:ext uri="{9D8B030D-6E8A-4147-A177-3AD203B41FA5}">
                      <a16:colId xmlns:a16="http://schemas.microsoft.com/office/drawing/2014/main" val="2571867650"/>
                    </a:ext>
                  </a:extLst>
                </a:gridCol>
              </a:tblGrid>
              <a:tr h="5530546">
                <a:tc>
                  <a:txBody>
                    <a:bodyPr/>
                    <a:lstStyle/>
                    <a:p>
                      <a:r>
                        <a:rPr lang="en-US" sz="1400">
                          <a:effectLst/>
                        </a:rPr>
                        <a:t>package com.yootk;</a:t>
                      </a:r>
                      <a:br>
                        <a:rPr lang="en-US" sz="1400">
                          <a:effectLst/>
                        </a:rPr>
                      </a:br>
                      <a:r>
                        <a:rPr lang="en-US" sz="1400">
                          <a:effectLst/>
                        </a:rPr>
                        <a:t>@SpringBootApplication</a:t>
                      </a:r>
                      <a:br>
                        <a:rPr lang="en-US" sz="1400">
                          <a:effectLst/>
                        </a:rPr>
                      </a:br>
                      <a:r>
                        <a:rPr lang="en-US" sz="1400">
                          <a:effectLst/>
                        </a:rPr>
                        <a:t>@EnableDiscoveryClient</a:t>
                      </a:r>
                      <a:br>
                        <a:rPr lang="en-US" sz="1400">
                          <a:effectLst/>
                        </a:rPr>
                      </a:br>
                      <a:r>
                        <a:rPr lang="en-US" sz="1400" u="sng">
                          <a:effectLst/>
                        </a:rPr>
                        <a:t>@EnableConfigServer</a:t>
                      </a:r>
                      <a:r>
                        <a:rPr lang="en-US" sz="1400">
                          <a:effectLst/>
                        </a:rPr>
                        <a:t> 					// </a:t>
                      </a:r>
                      <a:r>
                        <a:rPr lang="zh-CN" sz="1400">
                          <a:effectLst/>
                        </a:rPr>
                        <a:t>配置服务注解</a:t>
                      </a:r>
                      <a:r>
                        <a:rPr lang="en-US" sz="1400">
                          <a:effectLst/>
                        </a:rPr>
                        <a:t/>
                      </a:r>
                      <a:br>
                        <a:rPr lang="en-US" sz="1400">
                          <a:effectLst/>
                        </a:rPr>
                      </a:br>
                      <a:r>
                        <a:rPr lang="en-US" sz="1400">
                          <a:effectLst/>
                        </a:rPr>
                        <a:t>public class StartConfigServerApplication7501 { 		// </a:t>
                      </a:r>
                      <a:r>
                        <a:rPr lang="zh-CN" sz="1400">
                          <a:effectLst/>
                        </a:rPr>
                        <a:t>李兴华高薪就业编程训练营</a:t>
                      </a:r>
                      <a:r>
                        <a:rPr lang="en-US" sz="1400">
                          <a:effectLst/>
                        </a:rPr>
                        <a:t/>
                      </a:r>
                      <a:br>
                        <a:rPr lang="en-US" sz="1400">
                          <a:effectLst/>
                        </a:rPr>
                      </a:br>
                      <a:r>
                        <a:rPr lang="en-US" sz="1400">
                          <a:effectLst/>
                        </a:rPr>
                        <a:t>    public static void main(String[] args) { 		// </a:t>
                      </a:r>
                      <a:r>
                        <a:rPr lang="zh-CN" sz="1400">
                          <a:effectLst/>
                        </a:rPr>
                        <a:t>沐言科技：</a:t>
                      </a:r>
                      <a:r>
                        <a:rPr lang="en-US" sz="1400">
                          <a:effectLst/>
                        </a:rPr>
                        <a:t>www.yootk.com</a:t>
                      </a:r>
                      <a:br>
                        <a:rPr lang="en-US" sz="1400">
                          <a:effectLst/>
                        </a:rPr>
                      </a:br>
                      <a:r>
                        <a:rPr lang="en-US" sz="1400">
                          <a:effectLst/>
                        </a:rPr>
                        <a:t>        SpringApplication.run(StartConfigServerApplication7501.class, args); // </a:t>
                      </a:r>
                      <a:r>
                        <a:rPr lang="zh-CN" sz="1400">
                          <a:effectLst/>
                        </a:rPr>
                        <a:t>应用启动</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884403644"/>
                  </a:ext>
                </a:extLst>
              </a:tr>
            </a:tbl>
          </a:graphicData>
        </a:graphic>
      </p:graphicFrame>
      <p:pic>
        <p:nvPicPr>
          <p:cNvPr id="409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17" y="3614360"/>
            <a:ext cx="11112753" cy="254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8109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读取配置文件</a:t>
            </a:r>
            <a:endParaRPr lang="zh-CN" altLang="en-US"/>
          </a:p>
        </p:txBody>
      </p:sp>
      <p:sp>
        <p:nvSpPr>
          <p:cNvPr id="3" name="内容占位符 2"/>
          <p:cNvSpPr>
            <a:spLocks noGrp="1"/>
          </p:cNvSpPr>
          <p:nvPr>
            <p:ph idx="1"/>
          </p:nvPr>
        </p:nvSpPr>
        <p:spPr/>
        <p:txBody>
          <a:bodyPr/>
          <a:lstStyle/>
          <a:p>
            <a:r>
              <a:rPr lang="zh-CN" altLang="en-US" smtClean="0"/>
              <a:t>添加主机映射：</a:t>
            </a:r>
            <a:endParaRPr lang="en-US" altLang="zh-CN" smtClean="0"/>
          </a:p>
          <a:p>
            <a:pPr lvl="1"/>
            <a:r>
              <a:rPr lang="en-US" altLang="zh-CN"/>
              <a:t>127.0.0.1	config-server-7501</a:t>
            </a:r>
            <a:endParaRPr lang="en-US" altLang="zh-CN" smtClean="0"/>
          </a:p>
          <a:p>
            <a:r>
              <a:rPr lang="zh-CN" altLang="en-US" smtClean="0"/>
              <a:t>配置读取：</a:t>
            </a:r>
            <a:r>
              <a:rPr lang="zh-CN" altLang="zh-CN"/>
              <a:t>配置完成后可以通过</a:t>
            </a:r>
            <a:r>
              <a:rPr lang="en-US" altLang="zh-CN"/>
              <a:t>ConfigServer</a:t>
            </a:r>
            <a:r>
              <a:rPr lang="zh-CN" altLang="zh-CN"/>
              <a:t>应用直接读取</a:t>
            </a:r>
            <a:r>
              <a:rPr lang="en-US" altLang="zh-CN"/>
              <a:t>GITLab</a:t>
            </a:r>
            <a:r>
              <a:rPr lang="zh-CN" altLang="zh-CN"/>
              <a:t>中的配置文件，在进行配置读取时，应该采用“</a:t>
            </a:r>
            <a:r>
              <a:rPr lang="en-US" altLang="zh-CN"/>
              <a:t>{label}/{application.name}-{profile}.yml</a:t>
            </a:r>
            <a:r>
              <a:rPr lang="zh-CN" altLang="zh-CN"/>
              <a:t>”的格式进行访</a:t>
            </a:r>
            <a:r>
              <a:rPr lang="zh-CN" altLang="zh-CN" smtClean="0"/>
              <a:t>问</a:t>
            </a:r>
            <a:endParaRPr lang="en-US" altLang="zh-CN" smtClean="0"/>
          </a:p>
          <a:p>
            <a:pPr lvl="1"/>
            <a:r>
              <a:rPr lang="zh-CN" altLang="en-US"/>
              <a:t>读取开发环境配置</a:t>
            </a:r>
            <a:r>
              <a:rPr lang="zh-CN" altLang="en-US" smtClean="0"/>
              <a:t>：</a:t>
            </a:r>
            <a:r>
              <a:rPr lang="en-US" altLang="zh-CN" smtClean="0"/>
              <a:t>config-server-7501:7501/master/message.provider-dev.yml</a:t>
            </a:r>
            <a:endParaRPr lang="en-US" altLang="zh-CN"/>
          </a:p>
          <a:p>
            <a:pPr lvl="1"/>
            <a:r>
              <a:rPr lang="zh-CN" altLang="en-US"/>
              <a:t>读取测试环境配置</a:t>
            </a:r>
            <a:r>
              <a:rPr lang="zh-CN" altLang="en-US" smtClean="0"/>
              <a:t>：</a:t>
            </a:r>
            <a:r>
              <a:rPr lang="en-US" altLang="zh-CN" smtClean="0"/>
              <a:t>config-server-7501:7501/master/message.provider-test.yml</a:t>
            </a:r>
            <a:endParaRPr lang="en-US" altLang="zh-CN"/>
          </a:p>
          <a:p>
            <a:pPr lvl="1"/>
            <a:r>
              <a:rPr lang="zh-CN" altLang="en-US"/>
              <a:t>读取生产环境配置</a:t>
            </a:r>
            <a:r>
              <a:rPr lang="zh-CN" altLang="en-US" smtClean="0"/>
              <a:t>：</a:t>
            </a:r>
            <a:r>
              <a:rPr lang="en-US" altLang="zh-CN" smtClean="0"/>
              <a:t>config-server-7501:7501/master/message.provider-prod.yml</a:t>
            </a:r>
            <a:endParaRPr lang="en-US" altLang="zh-CN"/>
          </a:p>
          <a:p>
            <a:pPr lvl="1"/>
            <a:endParaRPr lang="zh-CN" altLang="en-US"/>
          </a:p>
        </p:txBody>
      </p:sp>
    </p:spTree>
    <p:extLst>
      <p:ext uri="{BB962C8B-B14F-4D97-AF65-F5344CB8AC3E}">
        <p14:creationId xmlns:p14="http://schemas.microsoft.com/office/powerpoint/2010/main" val="3632076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SpringCloudConfig</a:t>
            </a:r>
            <a:r>
              <a:rPr lang="zh-CN" altLang="zh-CN"/>
              <a:t>客户端</a:t>
            </a:r>
            <a:endParaRPr lang="zh-CN" altLang="en-US"/>
          </a:p>
        </p:txBody>
      </p:sp>
      <p:sp>
        <p:nvSpPr>
          <p:cNvPr id="3" name="内容占位符 2"/>
          <p:cNvSpPr>
            <a:spLocks noGrp="1"/>
          </p:cNvSpPr>
          <p:nvPr>
            <p:ph idx="1"/>
          </p:nvPr>
        </p:nvSpPr>
        <p:spPr/>
        <p:txBody>
          <a:bodyPr/>
          <a:lstStyle/>
          <a:p>
            <a:r>
              <a:rPr lang="en-US" altLang="zh-CN"/>
              <a:t>SpringCloudConfig</a:t>
            </a:r>
            <a:r>
              <a:rPr lang="zh-CN" altLang="zh-CN"/>
              <a:t>本身只是提供了配置存储仓库的配置与加载功能，而要想真正的将其应用在整个的微服务实现架构之中，则还需要在项目中引入</a:t>
            </a:r>
            <a:r>
              <a:rPr lang="en-US" altLang="zh-CN"/>
              <a:t>SpringCloudConfig</a:t>
            </a:r>
            <a:r>
              <a:rPr lang="zh-CN" altLang="zh-CN"/>
              <a:t>客户端应用</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26" y="2035175"/>
            <a:ext cx="11629535" cy="398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97153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a:t>
            </a:r>
            <a:r>
              <a:rPr lang="en-US" altLang="zh-CN"/>
              <a:t>provider-message-8201</a:t>
            </a:r>
            <a:r>
              <a:rPr lang="zh-CN" altLang="zh-CN"/>
              <a:t>”子模块</a:t>
            </a:r>
            <a:endParaRPr lang="zh-CN" altLang="en-US"/>
          </a:p>
        </p:txBody>
      </p:sp>
      <p:graphicFrame>
        <p:nvGraphicFramePr>
          <p:cNvPr id="4" name="表格 3"/>
          <p:cNvGraphicFramePr>
            <a:graphicFrameLocks noGrp="1"/>
          </p:cNvGraphicFramePr>
          <p:nvPr>
            <p:extLst/>
          </p:nvPr>
        </p:nvGraphicFramePr>
        <p:xfrm>
          <a:off x="201665" y="849087"/>
          <a:ext cx="11770201" cy="5860746"/>
        </p:xfrm>
        <a:graphic>
          <a:graphicData uri="http://schemas.openxmlformats.org/drawingml/2006/table">
            <a:tbl>
              <a:tblPr firstRow="1" firstCol="1" lastRow="1" lastCol="1" bandRow="1" bandCol="1">
                <a:tableStyleId>{5940675A-B579-460E-94D1-54222C63F5DA}</a:tableStyleId>
              </a:tblPr>
              <a:tblGrid>
                <a:gridCol w="11770201">
                  <a:extLst>
                    <a:ext uri="{9D8B030D-6E8A-4147-A177-3AD203B41FA5}">
                      <a16:colId xmlns:a16="http://schemas.microsoft.com/office/drawing/2014/main" val="1295122392"/>
                    </a:ext>
                  </a:extLst>
                </a:gridCol>
              </a:tblGrid>
              <a:tr h="5860746">
                <a:tc>
                  <a:txBody>
                    <a:bodyPr/>
                    <a:lstStyle/>
                    <a:p>
                      <a:r>
                        <a:rPr lang="en-US" sz="1600">
                          <a:effectLst/>
                        </a:rPr>
                        <a:t>project('provider-message-8201') {</a:t>
                      </a:r>
                      <a:br>
                        <a:rPr lang="en-US" sz="1600">
                          <a:effectLst/>
                        </a:rPr>
                      </a:br>
                      <a:r>
                        <a:rPr lang="en-US" sz="1600">
                          <a:effectLst/>
                        </a:rPr>
                        <a:t>    dependencies {</a:t>
                      </a:r>
                      <a:br>
                        <a:rPr lang="en-US" sz="1600">
                          <a:effectLst/>
                        </a:rPr>
                      </a:br>
                      <a:r>
                        <a:rPr lang="en-US" sz="1600">
                          <a:effectLst/>
                        </a:rPr>
                        <a:t>        // </a:t>
                      </a:r>
                      <a:r>
                        <a:rPr lang="zh-CN" sz="1600">
                          <a:effectLst/>
                        </a:rPr>
                        <a:t>此处依赖与</a:t>
                      </a:r>
                      <a:r>
                        <a:rPr lang="en-US" sz="1600">
                          <a:effectLst/>
                        </a:rPr>
                        <a:t>config-server-7501</a:t>
                      </a:r>
                      <a:r>
                        <a:rPr lang="zh-CN" sz="1600">
                          <a:effectLst/>
                        </a:rPr>
                        <a:t>类似，需要配置</a:t>
                      </a:r>
                      <a:r>
                        <a:rPr lang="en-US" sz="1600">
                          <a:effectLst/>
                        </a:rPr>
                        <a:t>Nacos</a:t>
                      </a:r>
                      <a:r>
                        <a:rPr lang="zh-CN" sz="1600">
                          <a:effectLst/>
                        </a:rPr>
                        <a:t>相关依赖、</a:t>
                      </a:r>
                      <a:r>
                        <a:rPr lang="en-US" sz="1600">
                          <a:effectLst/>
                        </a:rPr>
                        <a:t>SpringBoot</a:t>
                      </a:r>
                      <a:r>
                        <a:rPr lang="zh-CN" sz="1600">
                          <a:effectLst/>
                        </a:rPr>
                        <a:t>启动依赖</a:t>
                      </a:r>
                      <a:r>
                        <a:rPr lang="en-US" sz="1600">
                          <a:effectLst/>
                        </a:rPr>
                        <a:t/>
                      </a:r>
                      <a:br>
                        <a:rPr lang="en-US" sz="1600">
                          <a:effectLst/>
                        </a:rPr>
                      </a:br>
                      <a:r>
                        <a:rPr lang="en-US" sz="1600">
                          <a:effectLst/>
                        </a:rPr>
                        <a:t>        // </a:t>
                      </a:r>
                      <a:r>
                        <a:rPr lang="zh-CN" sz="1600">
                          <a:effectLst/>
                        </a:rPr>
                        <a:t>并且将</a:t>
                      </a:r>
                      <a:r>
                        <a:rPr lang="en-US" sz="1600">
                          <a:effectLst/>
                        </a:rPr>
                        <a:t>spring-cloud-config-server</a:t>
                      </a:r>
                      <a:r>
                        <a:rPr lang="zh-CN" sz="1600">
                          <a:effectLst/>
                        </a:rPr>
                        <a:t>依赖更换为</a:t>
                      </a:r>
                      <a:r>
                        <a:rPr lang="en-US" sz="1600">
                          <a:effectLst/>
                        </a:rPr>
                        <a:t>spring-cloud-starter-config</a:t>
                      </a:r>
                      <a:r>
                        <a:rPr lang="zh-CN" sz="1600">
                          <a:effectLst/>
                        </a:rPr>
                        <a:t>依赖</a:t>
                      </a:r>
                      <a:r>
                        <a:rPr lang="en-US" sz="1600">
                          <a:effectLst/>
                        </a:rPr>
                        <a:t/>
                      </a:r>
                      <a:br>
                        <a:rPr lang="en-US" sz="1600">
                          <a:effectLst/>
                        </a:rPr>
                      </a:br>
                      <a:r>
                        <a:rPr lang="en-US" sz="1600">
                          <a:effectLst/>
                        </a:rPr>
                        <a:t>        implementation('org.springframework.cloud:spring-cloud-starter-config')</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773987209"/>
                  </a:ext>
                </a:extLst>
              </a:tr>
            </a:tbl>
          </a:graphicData>
        </a:graphic>
      </p:graphicFrame>
    </p:spTree>
    <p:extLst>
      <p:ext uri="{BB962C8B-B14F-4D97-AF65-F5344CB8AC3E}">
        <p14:creationId xmlns:p14="http://schemas.microsoft.com/office/powerpoint/2010/main" val="25551357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配置文件</a:t>
            </a:r>
            <a:endParaRPr lang="zh-CN" altLang="en-US"/>
          </a:p>
        </p:txBody>
      </p:sp>
      <p:graphicFrame>
        <p:nvGraphicFramePr>
          <p:cNvPr id="4" name="表格 3"/>
          <p:cNvGraphicFramePr>
            <a:graphicFrameLocks noGrp="1"/>
          </p:cNvGraphicFramePr>
          <p:nvPr>
            <p:extLst/>
          </p:nvPr>
        </p:nvGraphicFramePr>
        <p:xfrm>
          <a:off x="200818" y="909002"/>
          <a:ext cx="11706701" cy="5674677"/>
        </p:xfrm>
        <a:graphic>
          <a:graphicData uri="http://schemas.openxmlformats.org/drawingml/2006/table">
            <a:tbl>
              <a:tblPr firstRow="1" firstCol="1" lastRow="1" lastCol="1" bandRow="1" bandCol="1">
                <a:tableStyleId>{5940675A-B579-460E-94D1-54222C63F5DA}</a:tableStyleId>
              </a:tblPr>
              <a:tblGrid>
                <a:gridCol w="11706701">
                  <a:extLst>
                    <a:ext uri="{9D8B030D-6E8A-4147-A177-3AD203B41FA5}">
                      <a16:colId xmlns:a16="http://schemas.microsoft.com/office/drawing/2014/main" val="720224790"/>
                    </a:ext>
                  </a:extLst>
                </a:gridCol>
              </a:tblGrid>
              <a:tr h="5674677">
                <a:tc>
                  <a:txBody>
                    <a:bodyPr/>
                    <a:lstStyle/>
                    <a:p>
                      <a:r>
                        <a:rPr lang="en-US" sz="1600">
                          <a:effectLst/>
                        </a:rPr>
                        <a:t>server: 							# </a:t>
                      </a:r>
                      <a:r>
                        <a:rPr lang="zh-CN" sz="1600">
                          <a:effectLst/>
                        </a:rPr>
                        <a:t>服务端配置</a:t>
                      </a:r>
                      <a:r>
                        <a:rPr lang="en-US" sz="1600">
                          <a:effectLst/>
                        </a:rPr>
                        <a:t/>
                      </a:r>
                      <a:br>
                        <a:rPr lang="en-US" sz="1600">
                          <a:effectLst/>
                        </a:rPr>
                      </a:br>
                      <a:r>
                        <a:rPr lang="en-US" sz="1600">
                          <a:effectLst/>
                        </a:rPr>
                        <a:t>  port: 8201 						# 8201</a:t>
                      </a:r>
                      <a:r>
                        <a:rPr lang="zh-CN" sz="1600">
                          <a:effectLst/>
                        </a:rPr>
                        <a:t>端口监听</a:t>
                      </a:r>
                      <a:r>
                        <a:rPr lang="en-US" sz="1600">
                          <a:effectLst/>
                        </a:rPr>
                        <a:t/>
                      </a:r>
                      <a:br>
                        <a:rPr lang="en-US" sz="1600">
                          <a:effectLst/>
                        </a:rPr>
                      </a:br>
                      <a:r>
                        <a:rPr lang="en-US" sz="1600">
                          <a:effectLst/>
                        </a:rPr>
                        <a:t>spring: 							# Spring</a:t>
                      </a:r>
                      <a:r>
                        <a:rPr lang="zh-CN" sz="1600">
                          <a:effectLst/>
                        </a:rPr>
                        <a:t>配置</a:t>
                      </a:r>
                      <a:r>
                        <a:rPr lang="en-US" sz="1600">
                          <a:effectLst/>
                        </a:rPr>
                        <a:t/>
                      </a:r>
                      <a:br>
                        <a:rPr lang="en-US" sz="1600">
                          <a:effectLst/>
                        </a:rPr>
                      </a:br>
                      <a:r>
                        <a:rPr lang="en-US" sz="1600">
                          <a:effectLst/>
                        </a:rPr>
                        <a:t>  application: 						# </a:t>
                      </a:r>
                      <a:r>
                        <a:rPr lang="zh-CN" sz="1600">
                          <a:effectLst/>
                        </a:rPr>
                        <a:t>应用配置</a:t>
                      </a:r>
                      <a:r>
                        <a:rPr lang="en-US" sz="1600">
                          <a:effectLst/>
                        </a:rPr>
                        <a:t/>
                      </a:r>
                      <a:br>
                        <a:rPr lang="en-US" sz="1600">
                          <a:effectLst/>
                        </a:rPr>
                      </a:br>
                      <a:r>
                        <a:rPr lang="en-US" sz="1600">
                          <a:effectLst/>
                        </a:rPr>
                        <a:t>    name: </a:t>
                      </a:r>
                      <a:r>
                        <a:rPr lang="en-US" sz="1600" u="sng">
                          <a:effectLst/>
                        </a:rPr>
                        <a:t>message.provider</a:t>
                      </a:r>
                      <a:r>
                        <a:rPr lang="en-US" sz="1600">
                          <a:effectLst/>
                        </a:rPr>
                        <a:t> 				# </a:t>
                      </a:r>
                      <a:r>
                        <a:rPr lang="zh-CN" sz="1600">
                          <a:effectLst/>
                        </a:rPr>
                        <a:t>应用名称</a:t>
                      </a:r>
                      <a:r>
                        <a:rPr lang="en-US" sz="1600">
                          <a:effectLst/>
                        </a:rPr>
                        <a:t/>
                      </a:r>
                      <a:br>
                        <a:rPr lang="en-US" sz="1600">
                          <a:effectLst/>
                        </a:rPr>
                      </a:br>
                      <a:r>
                        <a:rPr lang="en-US" sz="1600">
                          <a:effectLst/>
                        </a:rPr>
                        <a:t>  cloud: 						# SpringCloud</a:t>
                      </a:r>
                      <a:r>
                        <a:rPr lang="zh-CN" sz="1600">
                          <a:effectLst/>
                        </a:rPr>
                        <a:t>配置</a:t>
                      </a:r>
                      <a:r>
                        <a:rPr lang="en-US" sz="1600">
                          <a:effectLst/>
                        </a:rPr>
                        <a:t/>
                      </a:r>
                      <a:br>
                        <a:rPr lang="en-US" sz="1600">
                          <a:effectLst/>
                        </a:rPr>
                      </a:br>
                      <a:r>
                        <a:rPr lang="en-US" sz="1600">
                          <a:effectLst/>
                        </a:rPr>
                        <a:t>    nacos: 						# Nacos</a:t>
                      </a:r>
                      <a:r>
                        <a:rPr lang="zh-CN" sz="1600">
                          <a:effectLst/>
                        </a:rPr>
                        <a:t>相关配置，略</a:t>
                      </a: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700591988"/>
                  </a:ext>
                </a:extLst>
              </a:tr>
            </a:tbl>
          </a:graphicData>
        </a:graphic>
      </p:graphicFrame>
    </p:spTree>
    <p:extLst>
      <p:ext uri="{BB962C8B-B14F-4D97-AF65-F5344CB8AC3E}">
        <p14:creationId xmlns:p14="http://schemas.microsoft.com/office/powerpoint/2010/main" val="3060957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a:t>
            </a:r>
            <a:r>
              <a:rPr lang="en-US" altLang="zh-CN"/>
              <a:t>bootstrap.yml</a:t>
            </a:r>
            <a:r>
              <a:rPr lang="zh-CN" altLang="zh-CN"/>
              <a:t>配置文件</a:t>
            </a:r>
            <a:endParaRPr lang="zh-CN" altLang="en-US"/>
          </a:p>
        </p:txBody>
      </p:sp>
      <p:graphicFrame>
        <p:nvGraphicFramePr>
          <p:cNvPr id="4" name="表格 3"/>
          <p:cNvGraphicFramePr>
            <a:graphicFrameLocks noGrp="1"/>
          </p:cNvGraphicFramePr>
          <p:nvPr>
            <p:extLst/>
          </p:nvPr>
        </p:nvGraphicFramePr>
        <p:xfrm>
          <a:off x="226218" y="849086"/>
          <a:ext cx="11742261" cy="5826033"/>
        </p:xfrm>
        <a:graphic>
          <a:graphicData uri="http://schemas.openxmlformats.org/drawingml/2006/table">
            <a:tbl>
              <a:tblPr firstRow="1" firstCol="1" lastRow="1" lastCol="1" bandRow="1" bandCol="1">
                <a:tableStyleId>{5940675A-B579-460E-94D1-54222C63F5DA}</a:tableStyleId>
              </a:tblPr>
              <a:tblGrid>
                <a:gridCol w="11742261">
                  <a:extLst>
                    <a:ext uri="{9D8B030D-6E8A-4147-A177-3AD203B41FA5}">
                      <a16:colId xmlns:a16="http://schemas.microsoft.com/office/drawing/2014/main" val="406617779"/>
                    </a:ext>
                  </a:extLst>
                </a:gridCol>
              </a:tblGrid>
              <a:tr h="5826033">
                <a:tc>
                  <a:txBody>
                    <a:bodyPr/>
                    <a:lstStyle/>
                    <a:p>
                      <a:r>
                        <a:rPr lang="en-US" sz="1400" smtClean="0">
                          <a:effectLst/>
                        </a:rPr>
                        <a:t>spring</a:t>
                      </a:r>
                      <a:r>
                        <a:rPr lang="en-US" sz="1400">
                          <a:effectLst/>
                        </a:rPr>
                        <a:t>: 							# Spring</a:t>
                      </a:r>
                      <a:r>
                        <a:rPr lang="zh-CN" sz="1400">
                          <a:effectLst/>
                        </a:rPr>
                        <a:t>配置</a:t>
                      </a:r>
                      <a:r>
                        <a:rPr lang="en-US" sz="1400">
                          <a:effectLst/>
                        </a:rPr>
                        <a:t/>
                      </a:r>
                      <a:br>
                        <a:rPr lang="en-US" sz="1400">
                          <a:effectLst/>
                        </a:rPr>
                      </a:br>
                      <a:r>
                        <a:rPr lang="en-US" sz="1400">
                          <a:effectLst/>
                        </a:rPr>
                        <a:t>  application: 						# </a:t>
                      </a:r>
                      <a:r>
                        <a:rPr lang="zh-CN" sz="1400">
                          <a:effectLst/>
                        </a:rPr>
                        <a:t>应用配置</a:t>
                      </a:r>
                      <a:r>
                        <a:rPr lang="en-US" sz="1400">
                          <a:effectLst/>
                        </a:rPr>
                        <a:t/>
                      </a:r>
                      <a:br>
                        <a:rPr lang="en-US" sz="1400">
                          <a:effectLst/>
                        </a:rPr>
                      </a:br>
                      <a:r>
                        <a:rPr lang="en-US" sz="1400">
                          <a:effectLst/>
                        </a:rPr>
                        <a:t>    </a:t>
                      </a:r>
                      <a:r>
                        <a:rPr lang="en-US" sz="1400" u="sng">
                          <a:effectLst/>
                        </a:rPr>
                        <a:t>name: message.provider </a:t>
                      </a:r>
                      <a:r>
                        <a:rPr lang="en-US" sz="1400">
                          <a:effectLst/>
                        </a:rPr>
                        <a:t>				# </a:t>
                      </a:r>
                      <a:r>
                        <a:rPr lang="zh-CN" sz="1400">
                          <a:effectLst/>
                        </a:rPr>
                        <a:t>【重复配置】应用名</a:t>
                      </a:r>
                      <a:r>
                        <a:rPr lang="zh-CN" sz="1400" smtClean="0">
                          <a:effectLst/>
                        </a:rPr>
                        <a:t>称</a:t>
                      </a:r>
                      <a:endParaRPr lang="en-US" altLang="zh-CN" sz="1400" smtClean="0">
                        <a:effectLst/>
                      </a:endParaRPr>
                    </a:p>
                    <a:p>
                      <a:r>
                        <a:rPr lang="en-US" sz="1400" smtClean="0">
                          <a:effectLst/>
                        </a:rPr>
                        <a:t>  </a:t>
                      </a:r>
                      <a:r>
                        <a:rPr lang="en-US" sz="1400">
                          <a:effectLst/>
                        </a:rPr>
                        <a:t>cloud: 						# SpringCloud</a:t>
                      </a:r>
                      <a:r>
                        <a:rPr lang="zh-CN" sz="1400">
                          <a:effectLst/>
                        </a:rPr>
                        <a:t>配置</a:t>
                      </a:r>
                      <a:r>
                        <a:rPr lang="en-US" sz="1400">
                          <a:effectLst/>
                        </a:rPr>
                        <a:t/>
                      </a:r>
                      <a:br>
                        <a:rPr lang="en-US" sz="1400">
                          <a:effectLst/>
                        </a:rPr>
                      </a:br>
                      <a:r>
                        <a:rPr lang="en-US" sz="1400">
                          <a:effectLst/>
                        </a:rPr>
                        <a:t>    config: 						# SpringCloudConfig</a:t>
                      </a:r>
                      <a:r>
                        <a:rPr lang="zh-CN" sz="1400">
                          <a:effectLst/>
                        </a:rPr>
                        <a:t>配置</a:t>
                      </a:r>
                      <a:r>
                        <a:rPr lang="en-US" sz="1400">
                          <a:effectLst/>
                        </a:rPr>
                        <a:t/>
                      </a:r>
                      <a:br>
                        <a:rPr lang="en-US" sz="1400">
                          <a:effectLst/>
                        </a:rPr>
                      </a:br>
                      <a:r>
                        <a:rPr lang="en-US" sz="1400">
                          <a:effectLst/>
                        </a:rPr>
                        <a:t>      name: </a:t>
                      </a:r>
                      <a:r>
                        <a:rPr lang="en-US" sz="1400" u="sng">
                          <a:effectLst/>
                        </a:rPr>
                        <a:t>${spring.application.name}</a:t>
                      </a:r>
                      <a:r>
                        <a:rPr lang="en-US" sz="1400">
                          <a:effectLst/>
                        </a:rPr>
                        <a:t> 			# </a:t>
                      </a:r>
                      <a:r>
                        <a:rPr lang="zh-CN" sz="1400">
                          <a:effectLst/>
                        </a:rPr>
                        <a:t>资源名称</a:t>
                      </a:r>
                      <a:r>
                        <a:rPr lang="en-US" sz="1400">
                          <a:effectLst/>
                        </a:rPr>
                        <a:t/>
                      </a:r>
                      <a:br>
                        <a:rPr lang="en-US" sz="1400">
                          <a:effectLst/>
                        </a:rPr>
                      </a:br>
                      <a:r>
                        <a:rPr lang="en-US" sz="1400">
                          <a:effectLst/>
                        </a:rPr>
                        <a:t>      profile: </a:t>
                      </a:r>
                      <a:r>
                        <a:rPr lang="en-US" sz="1400" u="sng">
                          <a:effectLst/>
                        </a:rPr>
                        <a:t>dev</a:t>
                      </a:r>
                      <a:r>
                        <a:rPr lang="en-US" sz="1400">
                          <a:effectLst/>
                        </a:rPr>
                        <a:t> 					# </a:t>
                      </a:r>
                      <a:r>
                        <a:rPr lang="zh-CN" sz="1400">
                          <a:effectLst/>
                        </a:rPr>
                        <a:t>环境名称</a:t>
                      </a:r>
                      <a:r>
                        <a:rPr lang="en-US" sz="1400">
                          <a:effectLst/>
                        </a:rPr>
                        <a:t/>
                      </a:r>
                      <a:br>
                        <a:rPr lang="en-US" sz="1400">
                          <a:effectLst/>
                        </a:rPr>
                      </a:br>
                      <a:r>
                        <a:rPr lang="en-US" sz="1400">
                          <a:effectLst/>
                        </a:rPr>
                        <a:t>      label: </a:t>
                      </a:r>
                      <a:r>
                        <a:rPr lang="en-US" sz="1400" u="sng">
                          <a:effectLst/>
                        </a:rPr>
                        <a:t>master</a:t>
                      </a:r>
                      <a:r>
                        <a:rPr lang="en-US" sz="1400">
                          <a:effectLst/>
                        </a:rPr>
                        <a:t> 					# </a:t>
                      </a:r>
                      <a:r>
                        <a:rPr lang="zh-CN" sz="1400">
                          <a:effectLst/>
                        </a:rPr>
                        <a:t>分支名称</a:t>
                      </a:r>
                      <a:r>
                        <a:rPr lang="en-US" sz="1400">
                          <a:effectLst/>
                        </a:rPr>
                        <a:t/>
                      </a:r>
                      <a:br>
                        <a:rPr lang="en-US" sz="1400">
                          <a:effectLst/>
                        </a:rPr>
                      </a:br>
                      <a:r>
                        <a:rPr lang="en-US" sz="1400">
                          <a:effectLst/>
                        </a:rPr>
                        <a:t>      discovery: 						# </a:t>
                      </a:r>
                      <a:r>
                        <a:rPr lang="zh-CN" sz="1400">
                          <a:effectLst/>
                        </a:rPr>
                        <a:t>发现服务</a:t>
                      </a:r>
                      <a:r>
                        <a:rPr lang="en-US" sz="1400">
                          <a:effectLst/>
                        </a:rPr>
                        <a:t/>
                      </a:r>
                      <a:br>
                        <a:rPr lang="en-US" sz="1400">
                          <a:effectLst/>
                        </a:rPr>
                      </a:br>
                      <a:r>
                        <a:rPr lang="en-US" sz="1400">
                          <a:effectLst/>
                        </a:rPr>
                        <a:t>        enabled: true 					# </a:t>
                      </a:r>
                      <a:r>
                        <a:rPr lang="zh-CN" sz="1400">
                          <a:effectLst/>
                        </a:rPr>
                        <a:t>服务启用</a:t>
                      </a:r>
                      <a:r>
                        <a:rPr lang="en-US" sz="1400">
                          <a:effectLst/>
                        </a:rPr>
                        <a:t/>
                      </a:r>
                      <a:br>
                        <a:rPr lang="en-US" sz="1400">
                          <a:effectLst/>
                        </a:rPr>
                      </a:br>
                      <a:r>
                        <a:rPr lang="en-US" sz="1400">
                          <a:effectLst/>
                        </a:rPr>
                        <a:t>        service-id: config.server 				# Nacos</a:t>
                      </a:r>
                      <a:r>
                        <a:rPr lang="zh-CN" sz="1400">
                          <a:effectLst/>
                        </a:rPr>
                        <a:t>注册名</a:t>
                      </a:r>
                      <a:r>
                        <a:rPr lang="zh-CN" sz="1400" smtClean="0">
                          <a:effectLst/>
                        </a:rPr>
                        <a:t>称</a:t>
                      </a:r>
                      <a:endParaRPr lang="en-US" altLang="zh-CN" sz="1400" smtClean="0">
                        <a:effectLst/>
                      </a:endParaRPr>
                    </a:p>
                    <a:p>
                      <a:r>
                        <a:rPr lang="en-US" sz="1400" smtClean="0">
                          <a:effectLst/>
                        </a:rPr>
                        <a:t>    </a:t>
                      </a:r>
                      <a:r>
                        <a:rPr lang="en-US" sz="1400">
                          <a:effectLst/>
                        </a:rPr>
                        <a:t>nacos: 						# Nacos</a:t>
                      </a:r>
                      <a:r>
                        <a:rPr lang="zh-CN" sz="1400">
                          <a:effectLst/>
                        </a:rPr>
                        <a:t>注册中心</a:t>
                      </a:r>
                      <a:r>
                        <a:rPr lang="en-US" sz="1400">
                          <a:effectLst/>
                        </a:rPr>
                        <a:t/>
                      </a:r>
                      <a:br>
                        <a:rPr lang="en-US" sz="1400">
                          <a:effectLst/>
                        </a:rPr>
                      </a:br>
                      <a:r>
                        <a:rPr lang="en-US" sz="1400">
                          <a:effectLst/>
                        </a:rPr>
                        <a:t>      config: 						# Nacos</a:t>
                      </a:r>
                      <a:r>
                        <a:rPr lang="zh-CN" sz="1400">
                          <a:effectLst/>
                        </a:rPr>
                        <a:t>相关配置，略</a:t>
                      </a:r>
                      <a:r>
                        <a:rPr lang="en-US" sz="1400">
                          <a:effectLst/>
                        </a:rPr>
                        <a:t>…</a:t>
                      </a:r>
                      <a:br>
                        <a:rPr lang="en-US" sz="1400">
                          <a:effectLst/>
                        </a:rPr>
                      </a:br>
                      <a:r>
                        <a:rPr lang="en-US" sz="1400">
                          <a:effectLst/>
                        </a:rPr>
                        <a:t>    discovery: 						# Nacos</a:t>
                      </a:r>
                      <a:r>
                        <a:rPr lang="zh-CN" sz="1400">
                          <a:effectLst/>
                        </a:rPr>
                        <a:t>发现服务相关配置，略</a:t>
                      </a: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742501010"/>
                  </a:ext>
                </a:extLst>
              </a:tr>
            </a:tbl>
          </a:graphicData>
        </a:graphic>
      </p:graphicFrame>
    </p:spTree>
    <p:extLst>
      <p:ext uri="{BB962C8B-B14F-4D97-AF65-F5344CB8AC3E}">
        <p14:creationId xmlns:p14="http://schemas.microsoft.com/office/powerpoint/2010/main" val="15109691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MessageAction</a:t>
            </a:r>
            <a:r>
              <a:rPr lang="zh-CN" altLang="zh-CN"/>
              <a:t>控制器</a:t>
            </a:r>
            <a:endParaRPr lang="zh-CN" altLang="en-US"/>
          </a:p>
        </p:txBody>
      </p:sp>
      <p:graphicFrame>
        <p:nvGraphicFramePr>
          <p:cNvPr id="4" name="表格 3"/>
          <p:cNvGraphicFramePr>
            <a:graphicFrameLocks noGrp="1"/>
          </p:cNvGraphicFramePr>
          <p:nvPr>
            <p:extLst/>
          </p:nvPr>
        </p:nvGraphicFramePr>
        <p:xfrm>
          <a:off x="205898" y="849086"/>
          <a:ext cx="11732101" cy="5348513"/>
        </p:xfrm>
        <a:graphic>
          <a:graphicData uri="http://schemas.openxmlformats.org/drawingml/2006/table">
            <a:tbl>
              <a:tblPr firstRow="1" firstCol="1" lastRow="1" lastCol="1" bandRow="1" bandCol="1">
                <a:tableStyleId>{5940675A-B579-460E-94D1-54222C63F5DA}</a:tableStyleId>
              </a:tblPr>
              <a:tblGrid>
                <a:gridCol w="11732101">
                  <a:extLst>
                    <a:ext uri="{9D8B030D-6E8A-4147-A177-3AD203B41FA5}">
                      <a16:colId xmlns:a16="http://schemas.microsoft.com/office/drawing/2014/main" val="879892748"/>
                    </a:ext>
                  </a:extLst>
                </a:gridCol>
              </a:tblGrid>
              <a:tr h="5348513">
                <a:tc>
                  <a:txBody>
                    <a:bodyPr/>
                    <a:lstStyle/>
                    <a:p>
                      <a:r>
                        <a:rPr lang="en-US" sz="1200">
                          <a:effectLst/>
                        </a:rPr>
                        <a:t>package com.yootk.provider.action;</a:t>
                      </a:r>
                      <a:br>
                        <a:rPr lang="en-US" sz="1200">
                          <a:effectLst/>
                        </a:rPr>
                      </a:br>
                      <a:r>
                        <a:rPr lang="en-US" sz="1200">
                          <a:effectLst/>
                        </a:rPr>
                        <a:t>@RestController</a:t>
                      </a:r>
                      <a:br>
                        <a:rPr lang="en-US" sz="1200">
                          <a:effectLst/>
                        </a:rPr>
                      </a:br>
                      <a:r>
                        <a:rPr lang="en-US" sz="1200">
                          <a:effectLst/>
                        </a:rPr>
                        <a:t>@RequestMapping("/provider/message/*") 			// </a:t>
                      </a:r>
                      <a:r>
                        <a:rPr lang="zh-CN" sz="1200">
                          <a:effectLst/>
                        </a:rPr>
                        <a:t>映射父路径</a:t>
                      </a:r>
                      <a:r>
                        <a:rPr lang="en-US" sz="1200">
                          <a:effectLst/>
                        </a:rPr>
                        <a:t/>
                      </a:r>
                      <a:br>
                        <a:rPr lang="en-US" sz="1200">
                          <a:effectLst/>
                        </a:rPr>
                      </a:br>
                      <a:r>
                        <a:rPr lang="en-US" sz="1200">
                          <a:effectLst/>
                        </a:rPr>
                        <a:t>public class MessageAction {</a:t>
                      </a:r>
                      <a:br>
                        <a:rPr lang="en-US" sz="1200">
                          <a:effectLst/>
                        </a:rPr>
                      </a:br>
                      <a:r>
                        <a:rPr lang="en-US" sz="1200">
                          <a:effectLst/>
                        </a:rPr>
                        <a:t>    @Value("${yootk.message.flag}") 			// </a:t>
                      </a:r>
                      <a:r>
                        <a:rPr lang="zh-CN" sz="1200">
                          <a:effectLst/>
                        </a:rPr>
                        <a:t>获取配置项内容</a:t>
                      </a:r>
                      <a:r>
                        <a:rPr lang="en-US" sz="1200">
                          <a:effectLst/>
                        </a:rPr>
                        <a:t/>
                      </a:r>
                      <a:br>
                        <a:rPr lang="en-US" sz="1200">
                          <a:effectLst/>
                        </a:rPr>
                      </a:br>
                      <a:r>
                        <a:rPr lang="en-US" sz="1200">
                          <a:effectLst/>
                        </a:rPr>
                        <a:t>    private String flag;</a:t>
                      </a:r>
                      <a:br>
                        <a:rPr lang="en-US" sz="1200">
                          <a:effectLst/>
                        </a:rPr>
                      </a:br>
                      <a:r>
                        <a:rPr lang="en-US" sz="1200">
                          <a:effectLst/>
                        </a:rPr>
                        <a:t>    @Value("${yootk.message.content}") 			// </a:t>
                      </a:r>
                      <a:r>
                        <a:rPr lang="zh-CN" sz="1200">
                          <a:effectLst/>
                        </a:rPr>
                        <a:t>获取配置项内容</a:t>
                      </a:r>
                      <a:r>
                        <a:rPr lang="en-US" sz="1200">
                          <a:effectLst/>
                        </a:rPr>
                        <a:t/>
                      </a:r>
                      <a:br>
                        <a:rPr lang="en-US" sz="1200">
                          <a:effectLst/>
                        </a:rPr>
                      </a:br>
                      <a:r>
                        <a:rPr lang="en-US" sz="1200">
                          <a:effectLst/>
                        </a:rPr>
                        <a:t>    private String content;</a:t>
                      </a:r>
                      <a:br>
                        <a:rPr lang="en-US" sz="1200">
                          <a:effectLst/>
                        </a:rPr>
                      </a:br>
                      <a:r>
                        <a:rPr lang="en-US" sz="1200">
                          <a:effectLst/>
                        </a:rPr>
                        <a:t>    @RequestMapping("config")				// </a:t>
                      </a:r>
                      <a:r>
                        <a:rPr lang="zh-CN" sz="1200">
                          <a:effectLst/>
                        </a:rPr>
                        <a:t>映射子路径</a:t>
                      </a:r>
                      <a:r>
                        <a:rPr lang="en-US" sz="1200">
                          <a:effectLst/>
                        </a:rPr>
                        <a:t/>
                      </a:r>
                      <a:br>
                        <a:rPr lang="en-US" sz="1200">
                          <a:effectLst/>
                        </a:rPr>
                      </a:br>
                      <a:r>
                        <a:rPr lang="en-US" sz="1200">
                          <a:effectLst/>
                        </a:rPr>
                        <a:t>    public Object config() {</a:t>
                      </a:r>
                      <a:br>
                        <a:rPr lang="en-US" sz="1200">
                          <a:effectLst/>
                        </a:rPr>
                      </a:br>
                      <a:r>
                        <a:rPr lang="en-US" sz="1200">
                          <a:effectLst/>
                        </a:rPr>
                        <a:t>        Map&lt;String, Object&gt; result = new HashMap&lt;&gt;();	// </a:t>
                      </a:r>
                      <a:r>
                        <a:rPr lang="zh-CN" sz="1200">
                          <a:effectLst/>
                        </a:rPr>
                        <a:t>保存返回结果</a:t>
                      </a:r>
                      <a:r>
                        <a:rPr lang="en-US" sz="1200">
                          <a:effectLst/>
                        </a:rPr>
                        <a:t/>
                      </a:r>
                      <a:br>
                        <a:rPr lang="en-US" sz="1200">
                          <a:effectLst/>
                        </a:rPr>
                      </a:br>
                      <a:r>
                        <a:rPr lang="en-US" sz="1200">
                          <a:effectLst/>
                        </a:rPr>
                        <a:t>        result.put("flag", this.flag); 			// </a:t>
                      </a:r>
                      <a:r>
                        <a:rPr lang="zh-CN" sz="1200">
                          <a:effectLst/>
                        </a:rPr>
                        <a:t>保存结果项</a:t>
                      </a:r>
                      <a:r>
                        <a:rPr lang="en-US" sz="1200">
                          <a:effectLst/>
                        </a:rPr>
                        <a:t/>
                      </a:r>
                      <a:br>
                        <a:rPr lang="en-US" sz="1200">
                          <a:effectLst/>
                        </a:rPr>
                      </a:br>
                      <a:r>
                        <a:rPr lang="en-US" sz="1200">
                          <a:effectLst/>
                        </a:rPr>
                        <a:t>        result.put("content", this.content); 		// </a:t>
                      </a:r>
                      <a:r>
                        <a:rPr lang="zh-CN" sz="1200">
                          <a:effectLst/>
                        </a:rPr>
                        <a:t>保存结果项</a:t>
                      </a:r>
                      <a:r>
                        <a:rPr lang="en-US" sz="1200">
                          <a:effectLst/>
                        </a:rPr>
                        <a:t/>
                      </a:r>
                      <a:br>
                        <a:rPr lang="en-US" sz="1200">
                          <a:effectLst/>
                        </a:rPr>
                      </a:br>
                      <a:r>
                        <a:rPr lang="en-US" sz="1200">
                          <a:effectLst/>
                        </a:rPr>
                        <a:t>        return result;</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1326181802"/>
                  </a:ext>
                </a:extLst>
              </a:tr>
            </a:tbl>
          </a:graphicData>
        </a:graphic>
      </p:graphicFrame>
    </p:spTree>
    <p:extLst>
      <p:ext uri="{BB962C8B-B14F-4D97-AF65-F5344CB8AC3E}">
        <p14:creationId xmlns:p14="http://schemas.microsoft.com/office/powerpoint/2010/main" val="12479154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创建消息微服务应用启动类</a:t>
            </a:r>
            <a:endParaRPr lang="zh-CN" altLang="en-US"/>
          </a:p>
        </p:txBody>
      </p:sp>
      <p:graphicFrame>
        <p:nvGraphicFramePr>
          <p:cNvPr id="4" name="表格 3"/>
          <p:cNvGraphicFramePr>
            <a:graphicFrameLocks noGrp="1"/>
          </p:cNvGraphicFramePr>
          <p:nvPr>
            <p:extLst/>
          </p:nvPr>
        </p:nvGraphicFramePr>
        <p:xfrm>
          <a:off x="231298" y="969962"/>
          <a:ext cx="11579701" cy="5618797"/>
        </p:xfrm>
        <a:graphic>
          <a:graphicData uri="http://schemas.openxmlformats.org/drawingml/2006/table">
            <a:tbl>
              <a:tblPr firstRow="1" firstCol="1" lastRow="1" lastCol="1" bandRow="1" bandCol="1">
                <a:tableStyleId>{5940675A-B579-460E-94D1-54222C63F5DA}</a:tableStyleId>
              </a:tblPr>
              <a:tblGrid>
                <a:gridCol w="11579701">
                  <a:extLst>
                    <a:ext uri="{9D8B030D-6E8A-4147-A177-3AD203B41FA5}">
                      <a16:colId xmlns:a16="http://schemas.microsoft.com/office/drawing/2014/main" val="4235279082"/>
                    </a:ext>
                  </a:extLst>
                </a:gridCol>
              </a:tblGrid>
              <a:tr h="5618797">
                <a:tc>
                  <a:txBody>
                    <a:bodyPr/>
                    <a:lstStyle/>
                    <a:p>
                      <a:r>
                        <a:rPr lang="en-US" sz="1200">
                          <a:effectLst/>
                        </a:rPr>
                        <a:t>package com.yootk.provider;</a:t>
                      </a:r>
                      <a:br>
                        <a:rPr lang="en-US" sz="1200">
                          <a:effectLst/>
                        </a:rPr>
                      </a:br>
                      <a:r>
                        <a:rPr lang="en-US" sz="1200">
                          <a:effectLst/>
                        </a:rPr>
                        <a:t>@SpringBootApplication</a:t>
                      </a:r>
                      <a:br>
                        <a:rPr lang="en-US" sz="1200">
                          <a:effectLst/>
                        </a:rPr>
                      </a:br>
                      <a:r>
                        <a:rPr lang="en-US" sz="1200">
                          <a:effectLst/>
                        </a:rPr>
                        <a:t>@EnableDiscoveryClient</a:t>
                      </a:r>
                      <a:br>
                        <a:rPr lang="en-US" sz="1200">
                          <a:effectLst/>
                        </a:rPr>
                      </a:br>
                      <a:r>
                        <a:rPr lang="en-US" sz="1200">
                          <a:effectLst/>
                        </a:rPr>
                        <a:t>public class StartMessageApplication8201 { 		// </a:t>
                      </a:r>
                      <a:r>
                        <a:rPr lang="zh-CN" sz="1200">
                          <a:effectLst/>
                        </a:rPr>
                        <a:t>李兴华高薪就业编程训练营</a:t>
                      </a:r>
                      <a:r>
                        <a:rPr lang="en-US" sz="1200">
                          <a:effectLst/>
                        </a:rPr>
                        <a:t/>
                      </a:r>
                      <a:br>
                        <a:rPr lang="en-US" sz="1200">
                          <a:effectLst/>
                        </a:rPr>
                      </a:br>
                      <a:r>
                        <a:rPr lang="en-US" sz="1200">
                          <a:effectLst/>
                        </a:rPr>
                        <a:t>    public static void main(String[] args) { 		// </a:t>
                      </a:r>
                      <a:r>
                        <a:rPr lang="zh-CN" sz="1200">
                          <a:effectLst/>
                        </a:rPr>
                        <a:t>沐言科技：</a:t>
                      </a:r>
                      <a:r>
                        <a:rPr lang="en-US" sz="1200">
                          <a:effectLst/>
                        </a:rPr>
                        <a:t>www.yootk.com</a:t>
                      </a:r>
                      <a:br>
                        <a:rPr lang="en-US" sz="1200">
                          <a:effectLst/>
                        </a:rPr>
                      </a:br>
                      <a:r>
                        <a:rPr lang="en-US" sz="1200">
                          <a:effectLst/>
                        </a:rPr>
                        <a:t>        SpringApplication.run(StartMessageApplication8201.class, args); // </a:t>
                      </a:r>
                      <a:r>
                        <a:rPr lang="zh-CN" sz="1200">
                          <a:effectLst/>
                        </a:rPr>
                        <a:t>应用启动</a:t>
                      </a:r>
                      <a:r>
                        <a:rPr lang="en-US" sz="1200">
                          <a:effectLst/>
                        </a:rPr>
                        <a:t/>
                      </a:r>
                      <a:br>
                        <a:rPr lang="en-US" sz="1200">
                          <a:effectLst/>
                        </a:rPr>
                      </a:br>
                      <a:r>
                        <a:rPr lang="en-US" sz="1200">
                          <a:effectLst/>
                        </a:rPr>
                        <a:t>    }</a:t>
                      </a:r>
                      <a:br>
                        <a:rPr lang="en-US" sz="1200">
                          <a:effectLst/>
                        </a:rPr>
                      </a:br>
                      <a:r>
                        <a:rPr lang="en-US" sz="1200">
                          <a:effectLst/>
                        </a:rPr>
                        <a:t>}</a:t>
                      </a:r>
                      <a:endParaRPr lang="zh-CN" sz="1200">
                        <a:effectLst/>
                        <a:latin typeface="Times New Roman" panose="02020603050405020304" pitchFamily="18" charset="0"/>
                      </a:endParaRPr>
                    </a:p>
                  </a:txBody>
                  <a:tcPr marL="68580" marR="68580" marT="0" marB="0"/>
                </a:tc>
                <a:extLst>
                  <a:ext uri="{0D108BD9-81ED-4DB2-BD59-A6C34878D82A}">
                    <a16:rowId xmlns:a16="http://schemas.microsoft.com/office/drawing/2014/main" val="3183506518"/>
                  </a:ext>
                </a:extLst>
              </a:tr>
            </a:tbl>
          </a:graphicData>
        </a:graphic>
      </p:graphicFrame>
      <p:pic>
        <p:nvPicPr>
          <p:cNvPr id="614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440" y="3021413"/>
            <a:ext cx="9915525" cy="334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4792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SpringCloudStream</a:t>
            </a:r>
            <a:r>
              <a:rPr lang="zh-CN" altLang="zh-CN"/>
              <a:t>实现架构</a:t>
            </a:r>
            <a:endParaRPr lang="zh-CN" altLang="en-US"/>
          </a:p>
        </p:txBody>
      </p:sp>
      <p:sp>
        <p:nvSpPr>
          <p:cNvPr id="3" name="内容占位符 2"/>
          <p:cNvSpPr>
            <a:spLocks noGrp="1"/>
          </p:cNvSpPr>
          <p:nvPr>
            <p:ph idx="1"/>
          </p:nvPr>
        </p:nvSpPr>
        <p:spPr/>
        <p:txBody>
          <a:bodyPr/>
          <a:lstStyle/>
          <a:p>
            <a:r>
              <a:rPr lang="zh-CN" altLang="zh-CN"/>
              <a:t>为了解决消息组件使用的统一性问题，在</a:t>
            </a:r>
            <a:r>
              <a:rPr lang="en-US" altLang="zh-CN"/>
              <a:t>SpringCloud</a:t>
            </a:r>
            <a:r>
              <a:rPr lang="zh-CN" altLang="zh-CN"/>
              <a:t>中提供了</a:t>
            </a:r>
            <a:r>
              <a:rPr lang="en-US" altLang="zh-CN"/>
              <a:t>SpringCloudStream</a:t>
            </a:r>
            <a:r>
              <a:rPr lang="zh-CN" altLang="zh-CN"/>
              <a:t>开发框架，该框架可用于构建高度可扩展的基于事件驱动的微服务</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735" y="1713547"/>
            <a:ext cx="9855517" cy="498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76604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SpringCloudBus</a:t>
            </a:r>
            <a:endParaRPr lang="zh-CN" altLang="en-US"/>
          </a:p>
        </p:txBody>
      </p:sp>
      <p:sp>
        <p:nvSpPr>
          <p:cNvPr id="3" name="内容占位符 2"/>
          <p:cNvSpPr>
            <a:spLocks noGrp="1"/>
          </p:cNvSpPr>
          <p:nvPr>
            <p:ph idx="1"/>
          </p:nvPr>
        </p:nvSpPr>
        <p:spPr/>
        <p:txBody>
          <a:bodyPr/>
          <a:lstStyle/>
          <a:p>
            <a:r>
              <a:rPr lang="zh-CN" altLang="zh-CN"/>
              <a:t>此时已经成功的实现了</a:t>
            </a:r>
            <a:r>
              <a:rPr lang="en-US" altLang="zh-CN"/>
              <a:t>SpringCloudConfig</a:t>
            </a:r>
            <a:r>
              <a:rPr lang="zh-CN" altLang="zh-CN"/>
              <a:t>中的服务端与客户端的开发架构，但是在实际的开发中保存在</a:t>
            </a:r>
            <a:r>
              <a:rPr lang="en-US" altLang="zh-CN"/>
              <a:t>GITLab</a:t>
            </a:r>
            <a:r>
              <a:rPr lang="zh-CN" altLang="zh-CN"/>
              <a:t>仓库中的配置文件是既有可能会被管理员者进行更新的，而一旦更新之后肯定需要</a:t>
            </a:r>
            <a:r>
              <a:rPr lang="en-US" altLang="zh-CN"/>
              <a:t>Config</a:t>
            </a:r>
            <a:r>
              <a:rPr lang="zh-CN" altLang="zh-CN"/>
              <a:t>客户端的动态内容加载，为了实现这一配置更新机制，在</a:t>
            </a:r>
            <a:r>
              <a:rPr lang="en-US" altLang="zh-CN"/>
              <a:t>SpringCloudConfig</a:t>
            </a:r>
            <a:r>
              <a:rPr lang="zh-CN" altLang="zh-CN"/>
              <a:t>中提供了</a:t>
            </a:r>
            <a:r>
              <a:rPr lang="en-US" altLang="zh-CN"/>
              <a:t>SpringCloudBus</a:t>
            </a:r>
            <a:r>
              <a:rPr lang="zh-CN" altLang="zh-CN"/>
              <a:t>技术，开发者只需要在应用中结合消息组件即可实现配置的动态抓</a:t>
            </a:r>
            <a:r>
              <a:rPr lang="zh-CN" altLang="zh-CN" smtClean="0"/>
              <a:t>取</a:t>
            </a:r>
            <a:endParaRPr lang="en-US" altLang="zh-CN" smtClean="0"/>
          </a:p>
          <a:p>
            <a:r>
              <a:rPr lang="en-US" altLang="zh-CN"/>
              <a:t>implementation('com.alibaba.cloud:spring-cloud-starter-bus-rocketmq')</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0256" y="3163797"/>
            <a:ext cx="7774630" cy="336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828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application.yml</a:t>
            </a:r>
            <a:r>
              <a:rPr lang="zh-CN" altLang="zh-CN"/>
              <a:t>配</a:t>
            </a:r>
            <a:r>
              <a:rPr lang="zh-CN" altLang="zh-CN" smtClean="0"/>
              <a:t>置</a:t>
            </a:r>
            <a:r>
              <a:rPr lang="zh-CN" altLang="en-US" smtClean="0"/>
              <a:t>文件</a:t>
            </a:r>
            <a:endParaRPr lang="zh-CN" altLang="en-US"/>
          </a:p>
        </p:txBody>
      </p:sp>
      <p:graphicFrame>
        <p:nvGraphicFramePr>
          <p:cNvPr id="4" name="表格 3"/>
          <p:cNvGraphicFramePr>
            <a:graphicFrameLocks noGrp="1"/>
          </p:cNvGraphicFramePr>
          <p:nvPr>
            <p:extLst/>
          </p:nvPr>
        </p:nvGraphicFramePr>
        <p:xfrm>
          <a:off x="226218" y="916622"/>
          <a:ext cx="11691461" cy="5748337"/>
        </p:xfrm>
        <a:graphic>
          <a:graphicData uri="http://schemas.openxmlformats.org/drawingml/2006/table">
            <a:tbl>
              <a:tblPr firstRow="1" firstCol="1" lastRow="1" lastCol="1" bandRow="1" bandCol="1">
                <a:tableStyleId>{5940675A-B579-460E-94D1-54222C63F5DA}</a:tableStyleId>
              </a:tblPr>
              <a:tblGrid>
                <a:gridCol w="11691461">
                  <a:extLst>
                    <a:ext uri="{9D8B030D-6E8A-4147-A177-3AD203B41FA5}">
                      <a16:colId xmlns:a16="http://schemas.microsoft.com/office/drawing/2014/main" val="2954941507"/>
                    </a:ext>
                  </a:extLst>
                </a:gridCol>
              </a:tblGrid>
              <a:tr h="5748337">
                <a:tc>
                  <a:txBody>
                    <a:bodyPr/>
                    <a:lstStyle/>
                    <a:p>
                      <a:r>
                        <a:rPr lang="en-US" sz="1400">
                          <a:effectLst/>
                        </a:rPr>
                        <a:t>spring: 								# Spring</a:t>
                      </a:r>
                      <a:r>
                        <a:rPr lang="zh-CN" sz="1400">
                          <a:effectLst/>
                        </a:rPr>
                        <a:t>配置</a:t>
                      </a:r>
                      <a:r>
                        <a:rPr lang="en-US" sz="1400">
                          <a:effectLst/>
                        </a:rPr>
                        <a:t/>
                      </a:r>
                      <a:br>
                        <a:rPr lang="en-US" sz="1400">
                          <a:effectLst/>
                        </a:rPr>
                      </a:br>
                      <a:r>
                        <a:rPr lang="en-US" sz="1400">
                          <a:effectLst/>
                        </a:rPr>
                        <a:t>  application: 							# </a:t>
                      </a:r>
                      <a:r>
                        <a:rPr lang="zh-CN" sz="1400">
                          <a:effectLst/>
                        </a:rPr>
                        <a:t>应用配置</a:t>
                      </a:r>
                      <a:r>
                        <a:rPr lang="en-US" sz="1400">
                          <a:effectLst/>
                        </a:rPr>
                        <a:t/>
                      </a:r>
                      <a:br>
                        <a:rPr lang="en-US" sz="1400">
                          <a:effectLst/>
                        </a:rPr>
                      </a:br>
                      <a:r>
                        <a:rPr lang="en-US" sz="1400">
                          <a:effectLst/>
                        </a:rPr>
                        <a:t>    name: config.server 						# </a:t>
                      </a:r>
                      <a:r>
                        <a:rPr lang="zh-CN" sz="1400">
                          <a:effectLst/>
                        </a:rPr>
                        <a:t>应用名称</a:t>
                      </a:r>
                      <a:r>
                        <a:rPr lang="en-US" sz="1400">
                          <a:effectLst/>
                        </a:rPr>
                        <a:t/>
                      </a:r>
                      <a:br>
                        <a:rPr lang="en-US" sz="1400">
                          <a:effectLst/>
                        </a:rPr>
                      </a:br>
                      <a:r>
                        <a:rPr lang="en-US" sz="1400">
                          <a:effectLst/>
                        </a:rPr>
                        <a:t>  cloud: 							# SpringCloud</a:t>
                      </a:r>
                      <a:r>
                        <a:rPr lang="zh-CN" sz="1400">
                          <a:effectLst/>
                        </a:rPr>
                        <a:t>配置</a:t>
                      </a:r>
                      <a:r>
                        <a:rPr lang="en-US" sz="1400">
                          <a:effectLst/>
                        </a:rPr>
                        <a:t/>
                      </a:r>
                      <a:br>
                        <a:rPr lang="en-US" sz="1400">
                          <a:effectLst/>
                        </a:rPr>
                      </a:br>
                      <a:r>
                        <a:rPr lang="en-US" sz="1400">
                          <a:effectLst/>
                        </a:rPr>
                        <a:t>    stream: 							# </a:t>
                      </a:r>
                      <a:r>
                        <a:rPr lang="zh-CN" sz="1400">
                          <a:effectLst/>
                        </a:rPr>
                        <a:t>配置消息组件</a:t>
                      </a:r>
                      <a:r>
                        <a:rPr lang="en-US" sz="1400">
                          <a:effectLst/>
                        </a:rPr>
                        <a:t/>
                      </a:r>
                      <a:br>
                        <a:rPr lang="en-US" sz="1400">
                          <a:effectLst/>
                        </a:rPr>
                      </a:br>
                      <a:r>
                        <a:rPr lang="en-US" sz="1400">
                          <a:effectLst/>
                        </a:rPr>
                        <a:t>      rocketmq: 							# RocketMQ</a:t>
                      </a:r>
                      <a:r>
                        <a:rPr lang="zh-CN" sz="1400">
                          <a:effectLst/>
                        </a:rPr>
                        <a:t>配置</a:t>
                      </a:r>
                      <a:r>
                        <a:rPr lang="en-US" sz="1400">
                          <a:effectLst/>
                        </a:rPr>
                        <a:t/>
                      </a:r>
                      <a:br>
                        <a:rPr lang="en-US" sz="1400">
                          <a:effectLst/>
                        </a:rPr>
                      </a:br>
                      <a:r>
                        <a:rPr lang="en-US" sz="1400">
                          <a:effectLst/>
                        </a:rPr>
                        <a:t>        binder: 							# </a:t>
                      </a:r>
                      <a:r>
                        <a:rPr lang="zh-CN" sz="1400">
                          <a:effectLst/>
                        </a:rPr>
                        <a:t>通道绑定</a:t>
                      </a:r>
                      <a:r>
                        <a:rPr lang="en-US" sz="1400">
                          <a:effectLst/>
                        </a:rPr>
                        <a:t/>
                      </a:r>
                      <a:br>
                        <a:rPr lang="en-US" sz="1400">
                          <a:effectLst/>
                        </a:rPr>
                      </a:br>
                      <a:r>
                        <a:rPr lang="en-US" sz="1400">
                          <a:effectLst/>
                        </a:rPr>
                        <a:t>          name-server: rocketmq-server:9876 				# NameServer</a:t>
                      </a:r>
                      <a:r>
                        <a:rPr lang="zh-CN" sz="1400">
                          <a:effectLst/>
                        </a:rPr>
                        <a:t>地址</a:t>
                      </a:r>
                      <a:r>
                        <a:rPr lang="en-US" sz="1400">
                          <a:effectLst/>
                        </a:rPr>
                        <a:t/>
                      </a:r>
                      <a:br>
                        <a:rPr lang="en-US" sz="1400">
                          <a:effectLst/>
                        </a:rPr>
                      </a:br>
                      <a:r>
                        <a:rPr lang="en-US" sz="1400">
                          <a:effectLst/>
                        </a:rPr>
                        <a:t>          access-key: RocketMQMuyan 				# </a:t>
                      </a:r>
                      <a:r>
                        <a:rPr lang="zh-CN" sz="1400">
                          <a:effectLst/>
                        </a:rPr>
                        <a:t>用户名</a:t>
                      </a:r>
                      <a:r>
                        <a:rPr lang="en-US" sz="1400">
                          <a:effectLst/>
                        </a:rPr>
                        <a:t/>
                      </a:r>
                      <a:br>
                        <a:rPr lang="en-US" sz="1400">
                          <a:effectLst/>
                        </a:rPr>
                      </a:br>
                      <a:r>
                        <a:rPr lang="en-US" sz="1400">
                          <a:effectLst/>
                        </a:rPr>
                        <a:t>          secret-key: helloyootk 					# </a:t>
                      </a:r>
                      <a:r>
                        <a:rPr lang="zh-CN" sz="1400">
                          <a:effectLst/>
                        </a:rPr>
                        <a:t>密码</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467082408"/>
                  </a:ext>
                </a:extLst>
              </a:tr>
            </a:tbl>
          </a:graphicData>
        </a:graphic>
      </p:graphicFrame>
    </p:spTree>
    <p:extLst>
      <p:ext uri="{BB962C8B-B14F-4D97-AF65-F5344CB8AC3E}">
        <p14:creationId xmlns:p14="http://schemas.microsoft.com/office/powerpoint/2010/main" val="26373566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MessageConfig</a:t>
            </a:r>
            <a:r>
              <a:rPr lang="zh-CN" altLang="zh-CN"/>
              <a:t>配置类</a:t>
            </a:r>
            <a:endParaRPr lang="zh-CN" altLang="en-US"/>
          </a:p>
        </p:txBody>
      </p:sp>
      <p:graphicFrame>
        <p:nvGraphicFramePr>
          <p:cNvPr id="4" name="表格 3"/>
          <p:cNvGraphicFramePr>
            <a:graphicFrameLocks noGrp="1"/>
          </p:cNvGraphicFramePr>
          <p:nvPr>
            <p:extLst/>
          </p:nvPr>
        </p:nvGraphicFramePr>
        <p:xfrm>
          <a:off x="216058" y="921702"/>
          <a:ext cx="11696541" cy="5672137"/>
        </p:xfrm>
        <a:graphic>
          <a:graphicData uri="http://schemas.openxmlformats.org/drawingml/2006/table">
            <a:tbl>
              <a:tblPr firstRow="1" firstCol="1" lastRow="1" lastCol="1" bandRow="1" bandCol="1">
                <a:tableStyleId>{5940675A-B579-460E-94D1-54222C63F5DA}</a:tableStyleId>
              </a:tblPr>
              <a:tblGrid>
                <a:gridCol w="11696541">
                  <a:extLst>
                    <a:ext uri="{9D8B030D-6E8A-4147-A177-3AD203B41FA5}">
                      <a16:colId xmlns:a16="http://schemas.microsoft.com/office/drawing/2014/main" val="703324836"/>
                    </a:ext>
                  </a:extLst>
                </a:gridCol>
              </a:tblGrid>
              <a:tr h="5672137">
                <a:tc>
                  <a:txBody>
                    <a:bodyPr/>
                    <a:lstStyle/>
                    <a:p>
                      <a:r>
                        <a:rPr lang="en-US" sz="1600">
                          <a:effectLst/>
                        </a:rPr>
                        <a:t>package com.yootk.provider.vo;</a:t>
                      </a:r>
                      <a:br>
                        <a:rPr lang="en-US" sz="1600">
                          <a:effectLst/>
                        </a:rPr>
                      </a:br>
                      <a:r>
                        <a:rPr lang="en-US" sz="1600">
                          <a:effectLst/>
                        </a:rPr>
                        <a:t>@Data 								// </a:t>
                      </a:r>
                      <a:r>
                        <a:rPr lang="zh-CN" sz="1600">
                          <a:effectLst/>
                        </a:rPr>
                        <a:t>自动生成类结构</a:t>
                      </a:r>
                      <a:r>
                        <a:rPr lang="en-US" sz="1600">
                          <a:effectLst/>
                        </a:rPr>
                        <a:t/>
                      </a:r>
                      <a:br>
                        <a:rPr lang="en-US" sz="1600">
                          <a:effectLst/>
                        </a:rPr>
                      </a:br>
                      <a:r>
                        <a:rPr lang="en-US" sz="1600">
                          <a:effectLst/>
                        </a:rPr>
                        <a:t>@Component 							// Bean</a:t>
                      </a:r>
                      <a:r>
                        <a:rPr lang="zh-CN" sz="1600">
                          <a:effectLst/>
                        </a:rPr>
                        <a:t>注册</a:t>
                      </a:r>
                      <a:r>
                        <a:rPr lang="en-US" sz="1600">
                          <a:effectLst/>
                        </a:rPr>
                        <a:t/>
                      </a:r>
                      <a:br>
                        <a:rPr lang="en-US" sz="1600">
                          <a:effectLst/>
                        </a:rPr>
                      </a:br>
                      <a:r>
                        <a:rPr lang="en-US" sz="1600" u="sng">
                          <a:effectLst/>
                        </a:rPr>
                        <a:t>@RefreshScope</a:t>
                      </a:r>
                      <a:r>
                        <a:rPr lang="en-US" sz="1600">
                          <a:effectLst/>
                        </a:rPr>
                        <a:t> 							// </a:t>
                      </a:r>
                      <a:r>
                        <a:rPr lang="zh-CN" sz="1600">
                          <a:effectLst/>
                        </a:rPr>
                        <a:t>动态加载</a:t>
                      </a:r>
                      <a:r>
                        <a:rPr lang="en-US" sz="1600">
                          <a:effectLst/>
                        </a:rPr>
                        <a:t/>
                      </a:r>
                      <a:br>
                        <a:rPr lang="en-US" sz="1600">
                          <a:effectLst/>
                        </a:rPr>
                      </a:br>
                      <a:r>
                        <a:rPr lang="en-US" sz="1600">
                          <a:effectLst/>
                        </a:rPr>
                        <a:t>public class MessageConfig {</a:t>
                      </a:r>
                      <a:br>
                        <a:rPr lang="en-US" sz="1600">
                          <a:effectLst/>
                        </a:rPr>
                      </a:br>
                      <a:r>
                        <a:rPr lang="en-US" sz="1600">
                          <a:effectLst/>
                        </a:rPr>
                        <a:t>    @Value("${yootk.message.flag}") 				// </a:t>
                      </a:r>
                      <a:r>
                        <a:rPr lang="zh-CN" sz="1600">
                          <a:effectLst/>
                        </a:rPr>
                        <a:t>获取配置项内容</a:t>
                      </a:r>
                      <a:r>
                        <a:rPr lang="en-US" sz="1600">
                          <a:effectLst/>
                        </a:rPr>
                        <a:t/>
                      </a:r>
                      <a:br>
                        <a:rPr lang="en-US" sz="1600">
                          <a:effectLst/>
                        </a:rPr>
                      </a:br>
                      <a:r>
                        <a:rPr lang="en-US" sz="1600">
                          <a:effectLst/>
                        </a:rPr>
                        <a:t>    private String flag;</a:t>
                      </a:r>
                      <a:br>
                        <a:rPr lang="en-US" sz="1600">
                          <a:effectLst/>
                        </a:rPr>
                      </a:br>
                      <a:r>
                        <a:rPr lang="en-US" sz="1600">
                          <a:effectLst/>
                        </a:rPr>
                        <a:t>    @Value("${yootk.message.content}") 				// </a:t>
                      </a:r>
                      <a:r>
                        <a:rPr lang="zh-CN" sz="1600">
                          <a:effectLst/>
                        </a:rPr>
                        <a:t>获取配置项内容</a:t>
                      </a:r>
                      <a:r>
                        <a:rPr lang="en-US" sz="1600">
                          <a:effectLst/>
                        </a:rPr>
                        <a:t/>
                      </a:r>
                      <a:br>
                        <a:rPr lang="en-US" sz="1600">
                          <a:effectLst/>
                        </a:rPr>
                      </a:br>
                      <a:r>
                        <a:rPr lang="en-US" sz="1600">
                          <a:effectLst/>
                        </a:rPr>
                        <a:t>    private String content;</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912095637"/>
                  </a:ext>
                </a:extLst>
              </a:tr>
            </a:tbl>
          </a:graphicData>
        </a:graphic>
      </p:graphicFrame>
    </p:spTree>
    <p:extLst>
      <p:ext uri="{BB962C8B-B14F-4D97-AF65-F5344CB8AC3E}">
        <p14:creationId xmlns:p14="http://schemas.microsoft.com/office/powerpoint/2010/main" val="4068467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MessageAction</a:t>
            </a:r>
            <a:endParaRPr lang="zh-CN" altLang="en-US"/>
          </a:p>
        </p:txBody>
      </p:sp>
      <p:graphicFrame>
        <p:nvGraphicFramePr>
          <p:cNvPr id="4" name="表格 3"/>
          <p:cNvGraphicFramePr>
            <a:graphicFrameLocks noGrp="1"/>
          </p:cNvGraphicFramePr>
          <p:nvPr>
            <p:extLst/>
          </p:nvPr>
        </p:nvGraphicFramePr>
        <p:xfrm>
          <a:off x="180498" y="849086"/>
          <a:ext cx="11777821" cy="5800633"/>
        </p:xfrm>
        <a:graphic>
          <a:graphicData uri="http://schemas.openxmlformats.org/drawingml/2006/table">
            <a:tbl>
              <a:tblPr firstRow="1" firstCol="1" lastRow="1" lastCol="1" bandRow="1" bandCol="1">
                <a:tableStyleId>{5940675A-B579-460E-94D1-54222C63F5DA}</a:tableStyleId>
              </a:tblPr>
              <a:tblGrid>
                <a:gridCol w="11777821">
                  <a:extLst>
                    <a:ext uri="{9D8B030D-6E8A-4147-A177-3AD203B41FA5}">
                      <a16:colId xmlns:a16="http://schemas.microsoft.com/office/drawing/2014/main" val="3759684096"/>
                    </a:ext>
                  </a:extLst>
                </a:gridCol>
              </a:tblGrid>
              <a:tr h="5800633">
                <a:tc>
                  <a:txBody>
                    <a:bodyPr/>
                    <a:lstStyle/>
                    <a:p>
                      <a:r>
                        <a:rPr lang="en-US" sz="1400">
                          <a:effectLst/>
                        </a:rPr>
                        <a:t>package com.yootk.provider.action;</a:t>
                      </a:r>
                      <a:br>
                        <a:rPr lang="en-US" sz="1400">
                          <a:effectLst/>
                        </a:rPr>
                      </a:br>
                      <a:r>
                        <a:rPr lang="en-US" sz="1400">
                          <a:effectLst/>
                        </a:rPr>
                        <a:t>@RestController</a:t>
                      </a:r>
                      <a:br>
                        <a:rPr lang="en-US" sz="1400">
                          <a:effectLst/>
                        </a:rPr>
                      </a:br>
                      <a:r>
                        <a:rPr lang="en-US" sz="1400">
                          <a:effectLst/>
                        </a:rPr>
                        <a:t>@RequestMapping("/provider/message/*")				// </a:t>
                      </a:r>
                      <a:r>
                        <a:rPr lang="zh-CN" sz="1400">
                          <a:effectLst/>
                        </a:rPr>
                        <a:t>映射父路径</a:t>
                      </a:r>
                      <a:r>
                        <a:rPr lang="en-US" sz="1400">
                          <a:effectLst/>
                        </a:rPr>
                        <a:t/>
                      </a:r>
                      <a:br>
                        <a:rPr lang="en-US" sz="1400">
                          <a:effectLst/>
                        </a:rPr>
                      </a:br>
                      <a:r>
                        <a:rPr lang="en-US" sz="1400">
                          <a:effectLst/>
                        </a:rPr>
                        <a:t>public class MessageAction {</a:t>
                      </a:r>
                      <a:br>
                        <a:rPr lang="en-US" sz="1400">
                          <a:effectLst/>
                        </a:rPr>
                      </a:br>
                      <a:r>
                        <a:rPr lang="en-US" sz="1400">
                          <a:effectLst/>
                        </a:rPr>
                        <a:t>    @Autowired</a:t>
                      </a:r>
                      <a:br>
                        <a:rPr lang="en-US" sz="1400">
                          <a:effectLst/>
                        </a:rPr>
                      </a:br>
                      <a:r>
                        <a:rPr lang="en-US" sz="1400">
                          <a:effectLst/>
                        </a:rPr>
                        <a:t>    private MessageConfig messageConfig; 				// </a:t>
                      </a:r>
                      <a:r>
                        <a:rPr lang="zh-CN" sz="1400">
                          <a:effectLst/>
                        </a:rPr>
                        <a:t>消息配置类</a:t>
                      </a:r>
                      <a:r>
                        <a:rPr lang="en-US" sz="1400">
                          <a:effectLst/>
                        </a:rPr>
                        <a:t/>
                      </a:r>
                      <a:br>
                        <a:rPr lang="en-US" sz="1400">
                          <a:effectLst/>
                        </a:rPr>
                      </a:br>
                      <a:r>
                        <a:rPr lang="en-US" sz="1400">
                          <a:effectLst/>
                        </a:rPr>
                        <a:t>    @RequestMapping("config") 					// </a:t>
                      </a:r>
                      <a:r>
                        <a:rPr lang="zh-CN" sz="1400">
                          <a:effectLst/>
                        </a:rPr>
                        <a:t>映射子路径</a:t>
                      </a:r>
                      <a:r>
                        <a:rPr lang="en-US" sz="1400">
                          <a:effectLst/>
                        </a:rPr>
                        <a:t/>
                      </a:r>
                      <a:br>
                        <a:rPr lang="en-US" sz="1400">
                          <a:effectLst/>
                        </a:rPr>
                      </a:br>
                      <a:r>
                        <a:rPr lang="en-US" sz="1400">
                          <a:effectLst/>
                        </a:rPr>
                        <a:t>    public Object config() { 					// </a:t>
                      </a:r>
                      <a:r>
                        <a:rPr lang="zh-CN" sz="1400">
                          <a:effectLst/>
                        </a:rPr>
                        <a:t>控制层处理方法</a:t>
                      </a:r>
                      <a:r>
                        <a:rPr lang="en-US" sz="1400">
                          <a:effectLst/>
                        </a:rPr>
                        <a:t/>
                      </a:r>
                      <a:br>
                        <a:rPr lang="en-US" sz="1400">
                          <a:effectLst/>
                        </a:rPr>
                      </a:br>
                      <a:r>
                        <a:rPr lang="en-US" sz="1400">
                          <a:effectLst/>
                        </a:rPr>
                        <a:t>        Map&lt;String, Object&gt; result = new HashMap&lt;&gt;();		// </a:t>
                      </a:r>
                      <a:r>
                        <a:rPr lang="zh-CN" sz="1400">
                          <a:effectLst/>
                        </a:rPr>
                        <a:t>保存返回结果</a:t>
                      </a:r>
                      <a:r>
                        <a:rPr lang="en-US" sz="1400">
                          <a:effectLst/>
                        </a:rPr>
                        <a:t/>
                      </a:r>
                      <a:br>
                        <a:rPr lang="en-US" sz="1400">
                          <a:effectLst/>
                        </a:rPr>
                      </a:br>
                      <a:r>
                        <a:rPr lang="en-US" sz="1400">
                          <a:effectLst/>
                        </a:rPr>
                        <a:t>        result.put("flag", this.messageConfig.getFlag());		// </a:t>
                      </a:r>
                      <a:r>
                        <a:rPr lang="zh-CN" sz="1400">
                          <a:effectLst/>
                        </a:rPr>
                        <a:t>保存结果项</a:t>
                      </a:r>
                      <a:r>
                        <a:rPr lang="en-US" sz="1400">
                          <a:effectLst/>
                        </a:rPr>
                        <a:t/>
                      </a:r>
                      <a:br>
                        <a:rPr lang="en-US" sz="1400">
                          <a:effectLst/>
                        </a:rPr>
                      </a:br>
                      <a:r>
                        <a:rPr lang="en-US" sz="1400">
                          <a:effectLst/>
                        </a:rPr>
                        <a:t>        result.put("content", this.messageConfig.getContent());	// </a:t>
                      </a:r>
                      <a:r>
                        <a:rPr lang="zh-CN" sz="1400">
                          <a:effectLst/>
                        </a:rPr>
                        <a:t>保存结果项</a:t>
                      </a:r>
                      <a:r>
                        <a:rPr lang="en-US" sz="1400">
                          <a:effectLst/>
                        </a:rPr>
                        <a:t/>
                      </a:r>
                      <a:br>
                        <a:rPr lang="en-US" sz="1400">
                          <a:effectLst/>
                        </a:rPr>
                      </a:br>
                      <a:r>
                        <a:rPr lang="en-US" sz="1400">
                          <a:effectLst/>
                        </a:rPr>
                        <a:t>        return result; 						// </a:t>
                      </a:r>
                      <a:r>
                        <a:rPr lang="zh-CN" sz="1400">
                          <a:effectLst/>
                        </a:rPr>
                        <a:t>返回配置结果</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324975631"/>
                  </a:ext>
                </a:extLst>
              </a:tr>
            </a:tbl>
          </a:graphicData>
        </a:graphic>
      </p:graphicFrame>
    </p:spTree>
    <p:extLst>
      <p:ext uri="{BB962C8B-B14F-4D97-AF65-F5344CB8AC3E}">
        <p14:creationId xmlns:p14="http://schemas.microsoft.com/office/powerpoint/2010/main" val="37627738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application.yml</a:t>
            </a:r>
            <a:r>
              <a:rPr lang="zh-CN" altLang="zh-CN"/>
              <a:t>配置文件</a:t>
            </a:r>
            <a:endParaRPr lang="zh-CN" altLang="en-US"/>
          </a:p>
        </p:txBody>
      </p:sp>
      <p:graphicFrame>
        <p:nvGraphicFramePr>
          <p:cNvPr id="4" name="表格 3"/>
          <p:cNvGraphicFramePr>
            <a:graphicFrameLocks noGrp="1"/>
          </p:cNvGraphicFramePr>
          <p:nvPr>
            <p:extLst/>
          </p:nvPr>
        </p:nvGraphicFramePr>
        <p:xfrm>
          <a:off x="216058" y="849086"/>
          <a:ext cx="11757501" cy="5820953"/>
        </p:xfrm>
        <a:graphic>
          <a:graphicData uri="http://schemas.openxmlformats.org/drawingml/2006/table">
            <a:tbl>
              <a:tblPr firstRow="1" firstCol="1" lastRow="1" lastCol="1" bandRow="1" bandCol="1">
                <a:tableStyleId>{5940675A-B579-460E-94D1-54222C63F5DA}</a:tableStyleId>
              </a:tblPr>
              <a:tblGrid>
                <a:gridCol w="11757501">
                  <a:extLst>
                    <a:ext uri="{9D8B030D-6E8A-4147-A177-3AD203B41FA5}">
                      <a16:colId xmlns:a16="http://schemas.microsoft.com/office/drawing/2014/main" val="2698962157"/>
                    </a:ext>
                  </a:extLst>
                </a:gridCol>
              </a:tblGrid>
              <a:tr h="5820953">
                <a:tc>
                  <a:txBody>
                    <a:bodyPr/>
                    <a:lstStyle/>
                    <a:p>
                      <a:r>
                        <a:rPr lang="en-US" sz="1600">
                          <a:effectLst/>
                        </a:rPr>
                        <a:t>management: 							# Actuator</a:t>
                      </a:r>
                      <a:r>
                        <a:rPr lang="zh-CN" sz="1600">
                          <a:effectLst/>
                        </a:rPr>
                        <a:t>配置</a:t>
                      </a:r>
                      <a:r>
                        <a:rPr lang="en-US" sz="1600">
                          <a:effectLst/>
                        </a:rPr>
                        <a:t/>
                      </a:r>
                      <a:br>
                        <a:rPr lang="en-US" sz="1600">
                          <a:effectLst/>
                        </a:rPr>
                      </a:br>
                      <a:r>
                        <a:rPr lang="en-US" sz="1600">
                          <a:effectLst/>
                        </a:rPr>
                        <a:t>  endpoints: 							# </a:t>
                      </a:r>
                      <a:r>
                        <a:rPr lang="zh-CN" sz="1600">
                          <a:effectLst/>
                        </a:rPr>
                        <a:t>终端管理</a:t>
                      </a:r>
                      <a:r>
                        <a:rPr lang="en-US" sz="1600">
                          <a:effectLst/>
                        </a:rPr>
                        <a:t/>
                      </a:r>
                      <a:br>
                        <a:rPr lang="en-US" sz="1600">
                          <a:effectLst/>
                        </a:rPr>
                      </a:br>
                      <a:r>
                        <a:rPr lang="en-US" sz="1600">
                          <a:effectLst/>
                        </a:rPr>
                        <a:t>    web: 								# WEB</a:t>
                      </a:r>
                      <a:r>
                        <a:rPr lang="zh-CN" sz="1600">
                          <a:effectLst/>
                        </a:rPr>
                        <a:t>终端</a:t>
                      </a:r>
                      <a:r>
                        <a:rPr lang="en-US" sz="1600">
                          <a:effectLst/>
                        </a:rPr>
                        <a:t/>
                      </a:r>
                      <a:br>
                        <a:rPr lang="en-US" sz="1600">
                          <a:effectLst/>
                        </a:rPr>
                      </a:br>
                      <a:r>
                        <a:rPr lang="en-US" sz="1600">
                          <a:effectLst/>
                        </a:rPr>
                        <a:t>      exposure:  							# </a:t>
                      </a:r>
                      <a:r>
                        <a:rPr lang="zh-CN" sz="1600">
                          <a:effectLst/>
                        </a:rPr>
                        <a:t>暴露刷新服务端点</a:t>
                      </a:r>
                      <a:r>
                        <a:rPr lang="en-US" sz="1600">
                          <a:effectLst/>
                        </a:rPr>
                        <a:t/>
                      </a:r>
                      <a:br>
                        <a:rPr lang="en-US" sz="1600">
                          <a:effectLst/>
                        </a:rPr>
                      </a:br>
                      <a:r>
                        <a:rPr lang="en-US" sz="1600">
                          <a:effectLst/>
                        </a:rPr>
                        <a:t>        include: 'bus-refresh' 					# Actuator</a:t>
                      </a:r>
                      <a:r>
                        <a:rPr lang="zh-CN" sz="1600">
                          <a:effectLst/>
                        </a:rPr>
                        <a:t>刷新端口</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182767179"/>
                  </a:ext>
                </a:extLst>
              </a:tr>
            </a:tbl>
          </a:graphicData>
        </a:graphic>
      </p:graphicFrame>
    </p:spTree>
    <p:extLst>
      <p:ext uri="{BB962C8B-B14F-4D97-AF65-F5344CB8AC3E}">
        <p14:creationId xmlns:p14="http://schemas.microsoft.com/office/powerpoint/2010/main" val="14975570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message.provider-dev.yml</a:t>
            </a:r>
            <a:endParaRPr lang="zh-CN" altLang="en-US"/>
          </a:p>
        </p:txBody>
      </p:sp>
      <p:graphicFrame>
        <p:nvGraphicFramePr>
          <p:cNvPr id="5" name="表格 4"/>
          <p:cNvGraphicFramePr>
            <a:graphicFrameLocks noGrp="1"/>
          </p:cNvGraphicFramePr>
          <p:nvPr>
            <p:extLst/>
          </p:nvPr>
        </p:nvGraphicFramePr>
        <p:xfrm>
          <a:off x="216058" y="926782"/>
          <a:ext cx="11721941" cy="2467372"/>
        </p:xfrm>
        <a:graphic>
          <a:graphicData uri="http://schemas.openxmlformats.org/drawingml/2006/table">
            <a:tbl>
              <a:tblPr firstRow="1" firstCol="1" lastRow="1" lastCol="1" bandRow="1" bandCol="1">
                <a:tableStyleId>{5940675A-B579-460E-94D1-54222C63F5DA}</a:tableStyleId>
              </a:tblPr>
              <a:tblGrid>
                <a:gridCol w="2593361">
                  <a:extLst>
                    <a:ext uri="{9D8B030D-6E8A-4147-A177-3AD203B41FA5}">
                      <a16:colId xmlns:a16="http://schemas.microsoft.com/office/drawing/2014/main" val="3424430408"/>
                    </a:ext>
                  </a:extLst>
                </a:gridCol>
                <a:gridCol w="9128580">
                  <a:extLst>
                    <a:ext uri="{9D8B030D-6E8A-4147-A177-3AD203B41FA5}">
                      <a16:colId xmlns:a16="http://schemas.microsoft.com/office/drawing/2014/main" val="1269970129"/>
                    </a:ext>
                  </a:extLst>
                </a:gridCol>
              </a:tblGrid>
              <a:tr h="1232218">
                <a:tc>
                  <a:txBody>
                    <a:bodyPr/>
                    <a:lstStyle/>
                    <a:p>
                      <a:pPr algn="l">
                        <a:spcAft>
                          <a:spcPts val="0"/>
                        </a:spcAft>
                      </a:pPr>
                      <a:r>
                        <a:rPr lang="zh-CN" sz="1400" kern="100">
                          <a:effectLst/>
                        </a:rPr>
                        <a:t>修改文件内容：</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en-US" sz="1400" kern="100">
                          <a:effectLst/>
                        </a:rPr>
                        <a:t>yootk: 		</a:t>
                      </a:r>
                      <a:r>
                        <a:rPr lang="en-US" sz="1400" kern="100" smtClean="0">
                          <a:effectLst/>
                        </a:rPr>
                        <a:t># </a:t>
                      </a:r>
                      <a:r>
                        <a:rPr lang="zh-CN" sz="1400" kern="100">
                          <a:effectLst/>
                        </a:rPr>
                        <a:t>自定义属性</a:t>
                      </a:r>
                      <a:r>
                        <a:rPr lang="en-US" sz="1400" kern="100">
                          <a:effectLst/>
                        </a:rPr>
                        <a:t/>
                      </a:r>
                      <a:br>
                        <a:rPr lang="en-US" sz="1400" kern="100">
                          <a:effectLst/>
                        </a:rPr>
                      </a:br>
                      <a:r>
                        <a:rPr lang="en-US" sz="1400" kern="100">
                          <a:effectLst/>
                        </a:rPr>
                        <a:t>  message: 	</a:t>
                      </a:r>
                      <a:r>
                        <a:rPr lang="en-US" sz="1400" kern="100" smtClean="0">
                          <a:effectLst/>
                        </a:rPr>
                        <a:t># </a:t>
                      </a:r>
                      <a:r>
                        <a:rPr lang="zh-CN" sz="1400" kern="100">
                          <a:effectLst/>
                        </a:rPr>
                        <a:t>自定义属性</a:t>
                      </a:r>
                      <a:r>
                        <a:rPr lang="en-US" sz="1400" kern="100">
                          <a:effectLst/>
                        </a:rPr>
                        <a:t/>
                      </a:r>
                      <a:br>
                        <a:rPr lang="en-US" sz="1400" kern="100">
                          <a:effectLst/>
                        </a:rPr>
                      </a:br>
                      <a:r>
                        <a:rPr lang="en-US" sz="1400" kern="100">
                          <a:effectLst/>
                        </a:rPr>
                        <a:t>    flag: dev 			</a:t>
                      </a:r>
                      <a:r>
                        <a:rPr lang="en-US" sz="1400" kern="100" smtClean="0">
                          <a:effectLst/>
                        </a:rPr>
                        <a:t># </a:t>
                      </a:r>
                      <a:r>
                        <a:rPr lang="zh-CN" sz="1400" kern="100">
                          <a:effectLst/>
                        </a:rPr>
                        <a:t>环境标记</a:t>
                      </a:r>
                      <a:r>
                        <a:rPr lang="en-US" sz="1400" kern="100">
                          <a:effectLst/>
                        </a:rPr>
                        <a:t/>
                      </a:r>
                      <a:br>
                        <a:rPr lang="en-US" sz="1400" kern="100">
                          <a:effectLst/>
                        </a:rPr>
                      </a:br>
                      <a:r>
                        <a:rPr lang="en-US" sz="1400" kern="100">
                          <a:effectLst/>
                        </a:rPr>
                        <a:t>    content: </a:t>
                      </a:r>
                      <a:r>
                        <a:rPr lang="zh-CN" sz="1400" kern="100">
                          <a:effectLst/>
                        </a:rPr>
                        <a:t>沐言科技（</a:t>
                      </a:r>
                      <a:r>
                        <a:rPr lang="en-US" sz="1400" kern="100">
                          <a:effectLst/>
                        </a:rPr>
                        <a:t>yootk.com</a:t>
                      </a:r>
                      <a:r>
                        <a:rPr lang="zh-CN" sz="1400" kern="100">
                          <a:effectLst/>
                        </a:rPr>
                        <a:t>）</a:t>
                      </a:r>
                      <a:r>
                        <a:rPr lang="en-US" sz="1400" kern="100">
                          <a:effectLst/>
                        </a:rPr>
                        <a:t> —— </a:t>
                      </a:r>
                      <a:r>
                        <a:rPr lang="zh-CN" sz="1400" kern="100">
                          <a:effectLst/>
                        </a:rPr>
                        <a:t>李兴华老师</a:t>
                      </a:r>
                      <a:r>
                        <a:rPr lang="en-US" sz="1400" kern="100">
                          <a:effectLst/>
                        </a:rPr>
                        <a:t>	# </a:t>
                      </a:r>
                      <a:r>
                        <a:rPr lang="zh-CN" sz="1400" kern="100">
                          <a:effectLst/>
                        </a:rPr>
                        <a:t>消息内容</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00747695"/>
                  </a:ext>
                </a:extLst>
              </a:tr>
              <a:tr h="411718">
                <a:tc>
                  <a:txBody>
                    <a:bodyPr/>
                    <a:lstStyle/>
                    <a:p>
                      <a:pPr algn="l">
                        <a:spcAft>
                          <a:spcPts val="0"/>
                        </a:spcAft>
                      </a:pPr>
                      <a:r>
                        <a:rPr lang="zh-CN" sz="1400" kern="100">
                          <a:effectLst/>
                        </a:rPr>
                        <a:t>代码提交到暂存库：</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en-US" sz="1400" kern="100">
                          <a:effectLst/>
                        </a:rPr>
                        <a:t>git add .</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70884855"/>
                  </a:ext>
                </a:extLst>
              </a:tr>
              <a:tr h="411718">
                <a:tc>
                  <a:txBody>
                    <a:bodyPr/>
                    <a:lstStyle/>
                    <a:p>
                      <a:pPr algn="l">
                        <a:spcAft>
                          <a:spcPts val="0"/>
                        </a:spcAft>
                      </a:pPr>
                      <a:r>
                        <a:rPr lang="zh-CN" sz="1400" kern="100">
                          <a:effectLst/>
                        </a:rPr>
                        <a:t>代码提交到版本库：</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en-US" sz="1400" kern="100">
                          <a:effectLst/>
                        </a:rPr>
                        <a:t>git commit -m "Modify message.provider-dev.yml File"</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09384758"/>
                  </a:ext>
                </a:extLst>
              </a:tr>
              <a:tr h="411718">
                <a:tc>
                  <a:txBody>
                    <a:bodyPr/>
                    <a:lstStyle/>
                    <a:p>
                      <a:pPr algn="l">
                        <a:spcAft>
                          <a:spcPts val="0"/>
                        </a:spcAft>
                      </a:pPr>
                      <a:r>
                        <a:rPr lang="zh-CN" sz="1400" kern="100">
                          <a:effectLst/>
                        </a:rPr>
                        <a:t>发布到</a:t>
                      </a:r>
                      <a:r>
                        <a:rPr lang="en-US" sz="1400" kern="100">
                          <a:effectLst/>
                        </a:rPr>
                        <a:t>GITLab</a:t>
                      </a:r>
                      <a:r>
                        <a:rPr lang="zh-CN" sz="1400" kern="100">
                          <a:effectLst/>
                        </a:rPr>
                        <a:t>仓库：</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en-US" sz="1400" kern="100">
                          <a:effectLst/>
                        </a:rPr>
                        <a:t>git push -u origin master</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72571258"/>
                  </a:ext>
                </a:extLst>
              </a:tr>
            </a:tbl>
          </a:graphicData>
        </a:graphic>
      </p:graphicFrame>
      <p:sp>
        <p:nvSpPr>
          <p:cNvPr id="6" name="矩形 5"/>
          <p:cNvSpPr/>
          <p:nvPr/>
        </p:nvSpPr>
        <p:spPr>
          <a:xfrm>
            <a:off x="216058" y="3594854"/>
            <a:ext cx="5540491" cy="369332"/>
          </a:xfrm>
          <a:prstGeom prst="rect">
            <a:avLst/>
          </a:prstGeom>
        </p:spPr>
        <p:txBody>
          <a:bodyPr wrap="none">
            <a:spAutoFit/>
          </a:bodyPr>
          <a:lstStyle/>
          <a:p>
            <a:r>
              <a:rPr lang="zh-CN" altLang="zh-CN" kern="100">
                <a:latin typeface="Times New Roman" panose="02020603050405020304" pitchFamily="18" charset="0"/>
                <a:ea typeface="宋体" panose="02010600030101010101" pitchFamily="2" charset="-122"/>
                <a:cs typeface="Times New Roman" panose="02020603050405020304" pitchFamily="18" charset="0"/>
              </a:rPr>
              <a:t>刷新地</a:t>
            </a:r>
            <a:r>
              <a:rPr lang="zh-CN" altLang="zh-CN" kern="100" smtClean="0">
                <a:latin typeface="Times New Roman" panose="02020603050405020304" pitchFamily="18" charset="0"/>
                <a:ea typeface="宋体" panose="02010600030101010101" pitchFamily="2" charset="-122"/>
                <a:cs typeface="Times New Roman" panose="02020603050405020304" pitchFamily="18" charset="0"/>
              </a:rPr>
              <a:t>址：</a:t>
            </a:r>
            <a:r>
              <a:rPr lang="en-US" altLang="zh-CN" kern="100">
                <a:latin typeface="Times New Roman" panose="02020603050405020304" pitchFamily="18" charset="0"/>
                <a:ea typeface="宋体" panose="02010600030101010101" pitchFamily="2" charset="-122"/>
              </a:rPr>
              <a:t>config-server-7501:7501/actuator/bus-refresh</a:t>
            </a:r>
            <a:endParaRPr lang="zh-CN" altLang="en-US"/>
          </a:p>
        </p:txBody>
      </p:sp>
      <p:pic>
        <p:nvPicPr>
          <p:cNvPr id="6145"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8881" y="4086452"/>
            <a:ext cx="8260080" cy="259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49751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Nacos</a:t>
            </a:r>
            <a:r>
              <a:rPr lang="zh-CN" altLang="zh-CN"/>
              <a:t>实现配置动态管理</a:t>
            </a:r>
            <a:endParaRPr lang="zh-CN" altLang="en-US"/>
          </a:p>
        </p:txBody>
      </p:sp>
      <p:sp>
        <p:nvSpPr>
          <p:cNvPr id="3" name="内容占位符 2"/>
          <p:cNvSpPr>
            <a:spLocks noGrp="1"/>
          </p:cNvSpPr>
          <p:nvPr>
            <p:ph idx="1"/>
          </p:nvPr>
        </p:nvSpPr>
        <p:spPr/>
        <p:txBody>
          <a:bodyPr/>
          <a:lstStyle/>
          <a:p>
            <a:r>
              <a:rPr lang="en-US" altLang="zh-CN"/>
              <a:t>SpringCloudConfig</a:t>
            </a:r>
            <a:r>
              <a:rPr lang="zh-CN" altLang="zh-CN"/>
              <a:t>属于早期的一种</a:t>
            </a:r>
            <a:r>
              <a:rPr lang="en-US" altLang="zh-CN"/>
              <a:t>SpringCloudNetflix</a:t>
            </a:r>
            <a:r>
              <a:rPr lang="zh-CN" altLang="zh-CN"/>
              <a:t>配置的动态管理机制，但是其在实现的过程中需要开发者进行大量的配置（</a:t>
            </a:r>
            <a:r>
              <a:rPr lang="en-US" altLang="zh-CN"/>
              <a:t>Config</a:t>
            </a:r>
            <a:r>
              <a:rPr lang="zh-CN" altLang="zh-CN"/>
              <a:t>相关依赖配置、</a:t>
            </a:r>
            <a:r>
              <a:rPr lang="en-US" altLang="zh-CN"/>
              <a:t>BUS</a:t>
            </a:r>
            <a:r>
              <a:rPr lang="zh-CN" altLang="zh-CN"/>
              <a:t>依赖配置）以及服务接入（消息组件、</a:t>
            </a:r>
            <a:r>
              <a:rPr lang="en-US" altLang="zh-CN"/>
              <a:t>GIT</a:t>
            </a:r>
            <a:r>
              <a:rPr lang="zh-CN" altLang="zh-CN"/>
              <a:t>或</a:t>
            </a:r>
            <a:r>
              <a:rPr lang="en-US" altLang="zh-CN"/>
              <a:t>SVN</a:t>
            </a:r>
            <a:r>
              <a:rPr lang="zh-CN" altLang="zh-CN"/>
              <a:t>仓库）处理，同时管理人员也必须有版本控制工具的使用经验，这样一来在实际的项目中，很难得到切实有效的应用，所以除非在必须的情况下，一般不建议采用此技术实现管理。</a:t>
            </a:r>
            <a:endParaRPr lang="zh-CN" altLang="en-US"/>
          </a:p>
        </p:txBody>
      </p:sp>
    </p:spTree>
    <p:extLst>
      <p:ext uri="{BB962C8B-B14F-4D97-AF65-F5344CB8AC3E}">
        <p14:creationId xmlns:p14="http://schemas.microsoft.com/office/powerpoint/2010/main" val="1047250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动态配置管理</a:t>
            </a:r>
            <a:endParaRPr lang="zh-CN" altLang="en-US"/>
          </a:p>
        </p:txBody>
      </p:sp>
      <p:sp>
        <p:nvSpPr>
          <p:cNvPr id="3" name="内容占位符 2"/>
          <p:cNvSpPr>
            <a:spLocks noGrp="1"/>
          </p:cNvSpPr>
          <p:nvPr>
            <p:ph idx="1"/>
          </p:nvPr>
        </p:nvSpPr>
        <p:spPr/>
        <p:txBody>
          <a:bodyPr/>
          <a:lstStyle/>
          <a:p>
            <a:r>
              <a:rPr lang="zh-CN" altLang="zh-CN"/>
              <a:t>在</a:t>
            </a:r>
            <a:r>
              <a:rPr lang="en-US" altLang="zh-CN"/>
              <a:t>SpringCloudAlibaba</a:t>
            </a:r>
            <a:r>
              <a:rPr lang="zh-CN" altLang="zh-CN"/>
              <a:t>套件中直接提供了</a:t>
            </a:r>
            <a:r>
              <a:rPr lang="en-US" altLang="zh-CN"/>
              <a:t>Nacos</a:t>
            </a:r>
            <a:r>
              <a:rPr lang="zh-CN" altLang="zh-CN"/>
              <a:t>解决方案，即：开发者可以直接基于</a:t>
            </a:r>
            <a:r>
              <a:rPr lang="en-US" altLang="zh-CN"/>
              <a:t>Nacos</a:t>
            </a:r>
            <a:r>
              <a:rPr lang="zh-CN" altLang="zh-CN"/>
              <a:t>来实现配置项的管理，并且可以直接通过</a:t>
            </a:r>
            <a:r>
              <a:rPr lang="en-US" altLang="zh-CN"/>
              <a:t>Nacos</a:t>
            </a:r>
            <a:r>
              <a:rPr lang="zh-CN" altLang="zh-CN"/>
              <a:t>控制台基于可视化的方案来实现配置的更新（</a:t>
            </a:r>
            <a:r>
              <a:rPr lang="en-US" altLang="zh-CN"/>
              <a:t>Nacos</a:t>
            </a:r>
            <a:r>
              <a:rPr lang="zh-CN" altLang="zh-CN"/>
              <a:t>配置项提供有监听支持，可以直接修改，避免了消息组件的操作</a:t>
            </a:r>
            <a:r>
              <a:rPr lang="zh-CN" altLang="zh-CN" smtClean="0"/>
              <a:t>），</a:t>
            </a:r>
            <a:r>
              <a:rPr lang="zh-CN" altLang="zh-CN"/>
              <a:t>下面将对已有的消息微服务进行修改，实现</a:t>
            </a:r>
            <a:r>
              <a:rPr lang="en-US" altLang="zh-CN"/>
              <a:t>Nacos</a:t>
            </a:r>
            <a:r>
              <a:rPr lang="zh-CN" altLang="zh-CN"/>
              <a:t>下的配置动态更新操作。</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31" y="2347382"/>
            <a:ext cx="11210925" cy="4359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9761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定义</a:t>
            </a:r>
            <a:r>
              <a:rPr lang="en-US" altLang="zh-CN"/>
              <a:t>Nacos</a:t>
            </a:r>
            <a:r>
              <a:rPr lang="zh-CN" altLang="zh-CN"/>
              <a:t>配置项</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74" y="917575"/>
            <a:ext cx="11562839" cy="55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0826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bootstrap.yml</a:t>
            </a:r>
            <a:r>
              <a:rPr lang="zh-CN" altLang="zh-CN"/>
              <a:t>配置文件</a:t>
            </a:r>
            <a:endParaRPr lang="zh-CN" altLang="en-US"/>
          </a:p>
        </p:txBody>
      </p:sp>
      <p:graphicFrame>
        <p:nvGraphicFramePr>
          <p:cNvPr id="4" name="表格 3"/>
          <p:cNvGraphicFramePr>
            <a:graphicFrameLocks noGrp="1"/>
          </p:cNvGraphicFramePr>
          <p:nvPr>
            <p:extLst/>
          </p:nvPr>
        </p:nvGraphicFramePr>
        <p:xfrm>
          <a:off x="205898" y="849086"/>
          <a:ext cx="11732101" cy="5666013"/>
        </p:xfrm>
        <a:graphic>
          <a:graphicData uri="http://schemas.openxmlformats.org/drawingml/2006/table">
            <a:tbl>
              <a:tblPr firstRow="1" firstCol="1" lastRow="1" lastCol="1" bandRow="1" bandCol="1">
                <a:tableStyleId>{5940675A-B579-460E-94D1-54222C63F5DA}</a:tableStyleId>
              </a:tblPr>
              <a:tblGrid>
                <a:gridCol w="11732101">
                  <a:extLst>
                    <a:ext uri="{9D8B030D-6E8A-4147-A177-3AD203B41FA5}">
                      <a16:colId xmlns:a16="http://schemas.microsoft.com/office/drawing/2014/main" val="1071031719"/>
                    </a:ext>
                  </a:extLst>
                </a:gridCol>
              </a:tblGrid>
              <a:tr h="5666013">
                <a:tc>
                  <a:txBody>
                    <a:bodyPr/>
                    <a:lstStyle/>
                    <a:p>
                      <a:r>
                        <a:rPr lang="en-US" sz="1400">
                          <a:effectLst/>
                        </a:rPr>
                        <a:t>spring: 							# Spring</a:t>
                      </a:r>
                      <a:r>
                        <a:rPr lang="zh-CN" sz="1400">
                          <a:effectLst/>
                        </a:rPr>
                        <a:t>配置</a:t>
                      </a:r>
                      <a:r>
                        <a:rPr lang="en-US" sz="1400">
                          <a:effectLst/>
                        </a:rPr>
                        <a:t/>
                      </a:r>
                      <a:br>
                        <a:rPr lang="en-US" sz="1400">
                          <a:effectLst/>
                        </a:rPr>
                      </a:br>
                      <a:r>
                        <a:rPr lang="en-US" sz="1400">
                          <a:effectLst/>
                        </a:rPr>
                        <a:t>  profiles: 						# profile</a:t>
                      </a:r>
                      <a:r>
                        <a:rPr lang="zh-CN" sz="1400">
                          <a:effectLst/>
                        </a:rPr>
                        <a:t>配置</a:t>
                      </a:r>
                      <a:r>
                        <a:rPr lang="en-US" sz="1400">
                          <a:effectLst/>
                        </a:rPr>
                        <a:t/>
                      </a:r>
                      <a:br>
                        <a:rPr lang="en-US" sz="1400">
                          <a:effectLst/>
                        </a:rPr>
                      </a:br>
                      <a:r>
                        <a:rPr lang="en-US" sz="1400">
                          <a:effectLst/>
                        </a:rPr>
                        <a:t>    </a:t>
                      </a:r>
                      <a:r>
                        <a:rPr lang="en-US" sz="1400" u="sng">
                          <a:effectLst/>
                        </a:rPr>
                        <a:t>active: dev</a:t>
                      </a:r>
                      <a:r>
                        <a:rPr lang="en-US" sz="1400">
                          <a:effectLst/>
                        </a:rPr>
                        <a:t> 						# profile</a:t>
                      </a:r>
                      <a:r>
                        <a:rPr lang="zh-CN" sz="1400">
                          <a:effectLst/>
                        </a:rPr>
                        <a:t>环境</a:t>
                      </a:r>
                      <a:r>
                        <a:rPr lang="en-US" sz="1400">
                          <a:effectLst/>
                        </a:rPr>
                        <a:t/>
                      </a:r>
                      <a:br>
                        <a:rPr lang="en-US" sz="1400">
                          <a:effectLst/>
                        </a:rPr>
                      </a:br>
                      <a:r>
                        <a:rPr lang="en-US" sz="1400">
                          <a:effectLst/>
                        </a:rPr>
                        <a:t>  application: 						# </a:t>
                      </a:r>
                      <a:r>
                        <a:rPr lang="zh-CN" sz="1400">
                          <a:effectLst/>
                        </a:rPr>
                        <a:t>应用配置</a:t>
                      </a:r>
                      <a:r>
                        <a:rPr lang="en-US" sz="1400">
                          <a:effectLst/>
                        </a:rPr>
                        <a:t/>
                      </a:r>
                      <a:br>
                        <a:rPr lang="en-US" sz="1400">
                          <a:effectLst/>
                        </a:rPr>
                      </a:br>
                      <a:r>
                        <a:rPr lang="en-US" sz="1400">
                          <a:effectLst/>
                        </a:rPr>
                        <a:t>    </a:t>
                      </a:r>
                      <a:r>
                        <a:rPr lang="en-US" sz="1400" u="sng">
                          <a:effectLst/>
                        </a:rPr>
                        <a:t>name: message.provider</a:t>
                      </a:r>
                      <a:r>
                        <a:rPr lang="en-US" sz="1400">
                          <a:effectLst/>
                        </a:rPr>
                        <a:t> 				# </a:t>
                      </a:r>
                      <a:r>
                        <a:rPr lang="zh-CN" sz="1400">
                          <a:effectLst/>
                        </a:rPr>
                        <a:t>应用名称</a:t>
                      </a:r>
                      <a:r>
                        <a:rPr lang="en-US" sz="1400">
                          <a:effectLst/>
                        </a:rPr>
                        <a:t/>
                      </a:r>
                      <a:br>
                        <a:rPr lang="en-US" sz="1400">
                          <a:effectLst/>
                        </a:rPr>
                      </a:br>
                      <a:r>
                        <a:rPr lang="en-US" sz="1400">
                          <a:effectLst/>
                        </a:rPr>
                        <a:t>  cloud: 						# SpringCloud</a:t>
                      </a:r>
                      <a:r>
                        <a:rPr lang="zh-CN" sz="1400">
                          <a:effectLst/>
                        </a:rPr>
                        <a:t>配置</a:t>
                      </a:r>
                      <a:r>
                        <a:rPr lang="en-US" sz="1400">
                          <a:effectLst/>
                        </a:rPr>
                        <a:t/>
                      </a:r>
                      <a:br>
                        <a:rPr lang="en-US" sz="1400">
                          <a:effectLst/>
                        </a:rPr>
                      </a:br>
                      <a:r>
                        <a:rPr lang="en-US" sz="1400">
                          <a:effectLst/>
                        </a:rPr>
                        <a:t>    nacos: 						# Nacos</a:t>
                      </a:r>
                      <a:r>
                        <a:rPr lang="zh-CN" sz="1400">
                          <a:effectLst/>
                        </a:rPr>
                        <a:t>注册中心</a:t>
                      </a:r>
                      <a:r>
                        <a:rPr lang="en-US" sz="1400">
                          <a:effectLst/>
                        </a:rPr>
                        <a:t/>
                      </a:r>
                      <a:br>
                        <a:rPr lang="en-US" sz="1400">
                          <a:effectLst/>
                        </a:rPr>
                      </a:br>
                      <a:r>
                        <a:rPr lang="en-US" sz="1400">
                          <a:effectLst/>
                        </a:rPr>
                        <a:t>      config: 						# Nacos</a:t>
                      </a:r>
                      <a:r>
                        <a:rPr lang="zh-CN" sz="1400">
                          <a:effectLst/>
                        </a:rPr>
                        <a:t>配置</a:t>
                      </a:r>
                      <a:r>
                        <a:rPr lang="en-US" sz="1400">
                          <a:effectLst/>
                        </a:rPr>
                        <a:t/>
                      </a:r>
                      <a:br>
                        <a:rPr lang="en-US" sz="1400">
                          <a:effectLst/>
                        </a:rPr>
                      </a:br>
                      <a:r>
                        <a:rPr lang="en-US" sz="1400">
                          <a:effectLst/>
                        </a:rPr>
                        <a:t>        </a:t>
                      </a:r>
                      <a:r>
                        <a:rPr lang="en-US" sz="1400" u="sng">
                          <a:effectLst/>
                        </a:rPr>
                        <a:t>file-extension: yml</a:t>
                      </a:r>
                      <a:r>
                        <a:rPr lang="en-US" sz="1400">
                          <a:effectLst/>
                        </a:rPr>
                        <a:t> 				# </a:t>
                      </a:r>
                      <a:r>
                        <a:rPr lang="zh-CN" sz="1400">
                          <a:effectLst/>
                        </a:rPr>
                        <a:t>配置文件类型</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3719011199"/>
                  </a:ext>
                </a:extLst>
              </a:tr>
            </a:tbl>
          </a:graphicData>
        </a:graphic>
      </p:graphicFrame>
    </p:spTree>
    <p:extLst>
      <p:ext uri="{BB962C8B-B14F-4D97-AF65-F5344CB8AC3E}">
        <p14:creationId xmlns:p14="http://schemas.microsoft.com/office/powerpoint/2010/main" val="3949005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依赖配置</a:t>
            </a:r>
            <a:endParaRPr lang="zh-CN" altLang="en-US"/>
          </a:p>
        </p:txBody>
      </p:sp>
      <p:graphicFrame>
        <p:nvGraphicFramePr>
          <p:cNvPr id="4" name="表格 3"/>
          <p:cNvGraphicFramePr>
            <a:graphicFrameLocks noGrp="1"/>
          </p:cNvGraphicFramePr>
          <p:nvPr>
            <p:extLst/>
          </p:nvPr>
        </p:nvGraphicFramePr>
        <p:xfrm>
          <a:off x="226218" y="939482"/>
          <a:ext cx="11686381" cy="5308917"/>
        </p:xfrm>
        <a:graphic>
          <a:graphicData uri="http://schemas.openxmlformats.org/drawingml/2006/table">
            <a:tbl>
              <a:tblPr firstRow="1" firstCol="1" lastRow="1" lastCol="1" bandRow="1" bandCol="1">
                <a:tableStyleId>{5940675A-B579-460E-94D1-54222C63F5DA}</a:tableStyleId>
              </a:tblPr>
              <a:tblGrid>
                <a:gridCol w="11686381">
                  <a:extLst>
                    <a:ext uri="{9D8B030D-6E8A-4147-A177-3AD203B41FA5}">
                      <a16:colId xmlns:a16="http://schemas.microsoft.com/office/drawing/2014/main" val="1937877125"/>
                    </a:ext>
                  </a:extLst>
                </a:gridCol>
              </a:tblGrid>
              <a:tr h="5308917">
                <a:tc>
                  <a:txBody>
                    <a:bodyPr/>
                    <a:lstStyle/>
                    <a:p>
                      <a:r>
                        <a:rPr lang="en-US" sz="1600">
                          <a:effectLst/>
                        </a:rPr>
                        <a:t>project('scs-common') {}					// </a:t>
                      </a:r>
                      <a:r>
                        <a:rPr lang="zh-CN" sz="1600">
                          <a:effectLst/>
                        </a:rPr>
                        <a:t>公共模块</a:t>
                      </a:r>
                      <a:r>
                        <a:rPr lang="en-US" sz="1600">
                          <a:effectLst/>
                        </a:rPr>
                        <a:t/>
                      </a:r>
                      <a:br>
                        <a:rPr lang="en-US" sz="1600">
                          <a:effectLst/>
                        </a:rPr>
                      </a:br>
                      <a:r>
                        <a:rPr lang="en-US" sz="1600">
                          <a:effectLst/>
                        </a:rPr>
                        <a:t>project('scs-producer') {					// </a:t>
                      </a:r>
                      <a:r>
                        <a:rPr lang="zh-CN" sz="1600">
                          <a:effectLst/>
                        </a:rPr>
                        <a:t>生产端子模块</a:t>
                      </a:r>
                      <a:r>
                        <a:rPr lang="en-US" sz="1600">
                          <a:effectLst/>
                        </a:rPr>
                        <a:t/>
                      </a:r>
                      <a:br>
                        <a:rPr lang="en-US" sz="1600">
                          <a:effectLst/>
                        </a:rPr>
                      </a:br>
                      <a:r>
                        <a:rPr lang="en-US" sz="1600">
                          <a:effectLst/>
                        </a:rPr>
                        <a:t>    dependencies {</a:t>
                      </a:r>
                      <a:br>
                        <a:rPr lang="en-US" sz="1600">
                          <a:effectLst/>
                        </a:rPr>
                      </a:br>
                      <a:r>
                        <a:rPr lang="en-US" sz="1600">
                          <a:effectLst/>
                        </a:rPr>
                        <a:t>        implementation('com.alibaba.cloud:spring-cloud-starter-stream-rocketmq:2021.1')</a:t>
                      </a:r>
                      <a:br>
                        <a:rPr lang="en-US" sz="1600">
                          <a:effectLst/>
                        </a:rPr>
                      </a:br>
                      <a:r>
                        <a:rPr lang="en-US" sz="1600">
                          <a:effectLst/>
                        </a:rPr>
                        <a:t>        implementation(project(':scs-common')) 		// </a:t>
                      </a:r>
                      <a:r>
                        <a:rPr lang="zh-CN" sz="1600">
                          <a:effectLst/>
                        </a:rPr>
                        <a:t>引入公共子模块</a:t>
                      </a:r>
                      <a:r>
                        <a:rPr lang="en-US" sz="1600">
                          <a:effectLst/>
                        </a:rPr>
                        <a:t/>
                      </a:r>
                      <a:br>
                        <a:rPr lang="en-US" sz="1600">
                          <a:effectLst/>
                        </a:rPr>
                      </a:br>
                      <a:r>
                        <a:rPr lang="en-US" sz="1600">
                          <a:effectLst/>
                        </a:rPr>
                        <a:t>    }</a:t>
                      </a:r>
                      <a:br>
                        <a:rPr lang="en-US" sz="1600">
                          <a:effectLst/>
                        </a:rPr>
                      </a:br>
                      <a:r>
                        <a:rPr lang="en-US" sz="1600">
                          <a:effectLst/>
                        </a:rPr>
                        <a:t>}</a:t>
                      </a:r>
                      <a:br>
                        <a:rPr lang="en-US" sz="1600">
                          <a:effectLst/>
                        </a:rPr>
                      </a:br>
                      <a:r>
                        <a:rPr lang="en-US" sz="1600">
                          <a:effectLst/>
                        </a:rPr>
                        <a:t>project('scs-consumer') {  				// </a:t>
                      </a:r>
                      <a:r>
                        <a:rPr lang="zh-CN" sz="1600">
                          <a:effectLst/>
                        </a:rPr>
                        <a:t>消费端子模块</a:t>
                      </a:r>
                      <a:r>
                        <a:rPr lang="en-US" sz="1600">
                          <a:effectLst/>
                        </a:rPr>
                        <a:t/>
                      </a:r>
                      <a:br>
                        <a:rPr lang="en-US" sz="1600">
                          <a:effectLst/>
                        </a:rPr>
                      </a:br>
                      <a:r>
                        <a:rPr lang="en-US" sz="1600">
                          <a:effectLst/>
                        </a:rPr>
                        <a:t>    dependencies {</a:t>
                      </a:r>
                      <a:br>
                        <a:rPr lang="en-US" sz="1600">
                          <a:effectLst/>
                        </a:rPr>
                      </a:br>
                      <a:r>
                        <a:rPr lang="en-US" sz="1600">
                          <a:effectLst/>
                        </a:rPr>
                        <a:t>        implementation('com.alibaba.cloud:spring-cloud-starter-stream-rocketmq:2021.1')</a:t>
                      </a:r>
                      <a:br>
                        <a:rPr lang="en-US" sz="1600">
                          <a:effectLst/>
                        </a:rPr>
                      </a:br>
                      <a:r>
                        <a:rPr lang="en-US" sz="1600">
                          <a:effectLst/>
                        </a:rPr>
                        <a:t>        implementation(project(':scs-common')) 		// </a:t>
                      </a:r>
                      <a:r>
                        <a:rPr lang="zh-CN" sz="1600">
                          <a:effectLst/>
                        </a:rPr>
                        <a:t>引入公共子模块</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727595037"/>
                  </a:ext>
                </a:extLst>
              </a:tr>
            </a:tbl>
          </a:graphicData>
        </a:graphic>
      </p:graphicFrame>
    </p:spTree>
    <p:extLst>
      <p:ext uri="{BB962C8B-B14F-4D97-AF65-F5344CB8AC3E}">
        <p14:creationId xmlns:p14="http://schemas.microsoft.com/office/powerpoint/2010/main" val="29395322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微服务事务处理</a:t>
            </a:r>
            <a:endParaRPr lang="zh-CN" altLang="en-US"/>
          </a:p>
        </p:txBody>
      </p:sp>
      <p:sp>
        <p:nvSpPr>
          <p:cNvPr id="3" name="内容占位符 2"/>
          <p:cNvSpPr>
            <a:spLocks noGrp="1"/>
          </p:cNvSpPr>
          <p:nvPr>
            <p:ph idx="1"/>
          </p:nvPr>
        </p:nvSpPr>
        <p:spPr/>
        <p:txBody>
          <a:bodyPr/>
          <a:lstStyle/>
          <a:p>
            <a:r>
              <a:rPr lang="zh-CN" altLang="zh-CN"/>
              <a:t>在微服务的实现架构系统之中，由于会将不同的业务拆分到不同的微服务实例之中，这样就会彻底的丧失传统数据库事务的支持，这样在进行数据更新时，每一个微服务都仅仅只会与当前关联的数据库实现事务处理，不同的微服务之间没有事务上的联系，一旦出现了错误的数据就可能会出现违反</a:t>
            </a:r>
            <a:r>
              <a:rPr lang="en-US" altLang="zh-CN"/>
              <a:t>ACID</a:t>
            </a:r>
            <a:r>
              <a:rPr lang="zh-CN" altLang="zh-CN"/>
              <a:t>原则的操作，从而使得整个的业务数据出现混乱，导致业务处理出现问题</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70" y="2725007"/>
            <a:ext cx="11540753" cy="195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3402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Seata</a:t>
            </a:r>
            <a:r>
              <a:rPr lang="zh-CN" altLang="zh-CN"/>
              <a:t>操作模式（</a:t>
            </a:r>
            <a:r>
              <a:rPr lang="en-US" altLang="zh-CN"/>
              <a:t>AT</a:t>
            </a:r>
            <a:r>
              <a:rPr lang="zh-CN" altLang="zh-CN"/>
              <a:t>模式）</a:t>
            </a:r>
            <a:endParaRPr lang="zh-CN" altLang="en-US"/>
          </a:p>
        </p:txBody>
      </p:sp>
      <p:sp>
        <p:nvSpPr>
          <p:cNvPr id="3" name="内容占位符 2"/>
          <p:cNvSpPr>
            <a:spLocks noGrp="1"/>
          </p:cNvSpPr>
          <p:nvPr>
            <p:ph idx="1"/>
          </p:nvPr>
        </p:nvSpPr>
        <p:spPr/>
        <p:txBody>
          <a:bodyPr/>
          <a:lstStyle/>
          <a:p>
            <a:r>
              <a:rPr lang="zh-CN" altLang="zh-CN"/>
              <a:t>由于不同的微服务对应不同的数据库事务，这样不同的事务之间就不会有任何的关联，而要想解决此类问题，就需要引入一个第三方的协调机制，每一个微服务的事务由该协调组件基于二阶段提交处理的模式进行统一调度，在第一阶段（</a:t>
            </a:r>
            <a:r>
              <a:rPr lang="en-US" altLang="zh-CN"/>
              <a:t>Prepared</a:t>
            </a:r>
            <a:r>
              <a:rPr lang="zh-CN" altLang="zh-CN"/>
              <a:t>阶段）执行本地的数据库事务处理，在第二阶段（</a:t>
            </a:r>
            <a:r>
              <a:rPr lang="en-US" altLang="zh-CN"/>
              <a:t>Commit</a:t>
            </a:r>
            <a:r>
              <a:rPr lang="zh-CN" altLang="zh-CN"/>
              <a:t>阶段）针对于第一阶段执行结果来决定最终是否要提交或回滚事务</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95" y="2672821"/>
            <a:ext cx="11464598" cy="38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6121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分布式事务角色</a:t>
            </a:r>
            <a:endParaRPr lang="zh-CN" altLang="en-US"/>
          </a:p>
        </p:txBody>
      </p:sp>
      <p:sp>
        <p:nvSpPr>
          <p:cNvPr id="3" name="内容占位符 2"/>
          <p:cNvSpPr>
            <a:spLocks noGrp="1"/>
          </p:cNvSpPr>
          <p:nvPr>
            <p:ph idx="1"/>
          </p:nvPr>
        </p:nvSpPr>
        <p:spPr/>
        <p:txBody>
          <a:bodyPr/>
          <a:lstStyle/>
          <a:p>
            <a:r>
              <a:rPr lang="en-US" altLang="zh-CN"/>
              <a:t>Seata</a:t>
            </a:r>
            <a:r>
              <a:rPr lang="zh-CN" altLang="zh-CN"/>
              <a:t>是由阿里推出的一款针对于业务层分布式事务的解决方案，在实现过程中只依赖单台</a:t>
            </a:r>
            <a:r>
              <a:rPr lang="zh-CN" altLang="zh-CN" smtClean="0"/>
              <a:t>数据</a:t>
            </a:r>
            <a:r>
              <a:rPr lang="zh-CN" altLang="zh-CN"/>
              <a:t>库的事务处理能力，在</a:t>
            </a:r>
            <a:r>
              <a:rPr lang="en-US" altLang="zh-CN"/>
              <a:t>Seata</a:t>
            </a:r>
            <a:r>
              <a:rPr lang="zh-CN" altLang="zh-CN"/>
              <a:t>框架中一个分布式事务包含有三种角色</a:t>
            </a:r>
            <a:r>
              <a:rPr lang="zh-CN" altLang="zh-CN" smtClean="0"/>
              <a:t>：</a:t>
            </a:r>
            <a:endParaRPr lang="en-US" altLang="zh-CN" smtClean="0"/>
          </a:p>
          <a:p>
            <a:pPr lvl="1"/>
            <a:r>
              <a:rPr lang="en-US" altLang="zh-CN"/>
              <a:t>Transaction Coordinator</a:t>
            </a:r>
            <a:r>
              <a:rPr lang="zh-CN" altLang="en-US"/>
              <a:t>（</a:t>
            </a:r>
            <a:r>
              <a:rPr lang="en-US" altLang="zh-CN"/>
              <a:t>TC</a:t>
            </a:r>
            <a:r>
              <a:rPr lang="zh-CN" altLang="en-US"/>
              <a:t>）：事务协调器，维护全局事务运行状态，负责协调并驱动全局事务的提交或回滚</a:t>
            </a:r>
            <a:r>
              <a:rPr lang="zh-CN" altLang="en-US" smtClean="0"/>
              <a:t>；</a:t>
            </a:r>
            <a:endParaRPr lang="en-US" altLang="zh-CN" smtClean="0"/>
          </a:p>
          <a:p>
            <a:pPr lvl="1"/>
            <a:r>
              <a:rPr lang="en-US" altLang="zh-CN"/>
              <a:t>Transaction Manager</a:t>
            </a:r>
            <a:r>
              <a:rPr lang="zh-CN" altLang="en-US"/>
              <a:t>（</a:t>
            </a:r>
            <a:r>
              <a:rPr lang="en-US" altLang="zh-CN"/>
              <a:t>TM</a:t>
            </a:r>
            <a:r>
              <a:rPr lang="zh-CN" altLang="en-US"/>
              <a:t>）：控制全局事务的边界，负责开启全局事务，并最终发起全局提交或回滚的决议</a:t>
            </a:r>
            <a:r>
              <a:rPr lang="zh-CN" altLang="en-US" smtClean="0"/>
              <a:t>；</a:t>
            </a:r>
            <a:endParaRPr lang="en-US" altLang="zh-CN" smtClean="0"/>
          </a:p>
          <a:p>
            <a:pPr lvl="1"/>
            <a:r>
              <a:rPr lang="en-US" altLang="zh-CN"/>
              <a:t>Resource Manager</a:t>
            </a:r>
            <a:r>
              <a:rPr lang="zh-CN" altLang="en-US"/>
              <a:t>（</a:t>
            </a:r>
            <a:r>
              <a:rPr lang="en-US" altLang="zh-CN"/>
              <a:t>RM</a:t>
            </a:r>
            <a:r>
              <a:rPr lang="zh-CN" altLang="en-US"/>
              <a:t>）：控制分支（本地数据库）事务，负责分支事务的注册与状态汇报，并接收事务协调器的指令，驱动分支事务的提交和回滚。</a:t>
            </a:r>
          </a:p>
        </p:txBody>
      </p:sp>
    </p:spTree>
    <p:extLst>
      <p:ext uri="{BB962C8B-B14F-4D97-AF65-F5344CB8AC3E}">
        <p14:creationId xmlns:p14="http://schemas.microsoft.com/office/powerpoint/2010/main" val="19872934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Seata</a:t>
            </a:r>
            <a:r>
              <a:rPr lang="zh-CN" altLang="zh-CN"/>
              <a:t>处理流程</a:t>
            </a:r>
            <a:endParaRPr lang="zh-CN" altLang="en-US"/>
          </a:p>
        </p:txBody>
      </p:sp>
      <p:sp>
        <p:nvSpPr>
          <p:cNvPr id="3" name="内容占位符 2"/>
          <p:cNvSpPr>
            <a:spLocks noGrp="1"/>
          </p:cNvSpPr>
          <p:nvPr>
            <p:ph idx="1"/>
          </p:nvPr>
        </p:nvSpPr>
        <p:spPr/>
        <p:txBody>
          <a:bodyPr>
            <a:normAutofit/>
          </a:bodyPr>
          <a:lstStyle/>
          <a:p>
            <a:r>
              <a:rPr lang="en-US" altLang="zh-CN" sz="2000"/>
              <a:t>TM</a:t>
            </a:r>
            <a:r>
              <a:rPr lang="zh-CN" altLang="zh-CN" sz="2000"/>
              <a:t>是一个分布式事务中最核心的发起者与终结者，而</a:t>
            </a:r>
            <a:r>
              <a:rPr lang="en-US" altLang="zh-CN" sz="2000"/>
              <a:t>TC</a:t>
            </a:r>
            <a:r>
              <a:rPr lang="zh-CN" altLang="zh-CN" sz="2000"/>
              <a:t>负责维护分布式事务的运行状态，由于在微服务集群业务中会存在有大量的子业务微服务，这样就需要通过</a:t>
            </a:r>
            <a:r>
              <a:rPr lang="en-US" altLang="zh-CN" sz="2000"/>
              <a:t>RM</a:t>
            </a:r>
            <a:r>
              <a:rPr lang="zh-CN" altLang="zh-CN" sz="2000"/>
              <a:t>实现本地事务的运</a:t>
            </a:r>
            <a:r>
              <a:rPr lang="zh-CN" altLang="zh-CN" sz="2000" smtClean="0"/>
              <a:t>行。</a:t>
            </a:r>
            <a:r>
              <a:rPr lang="zh-CN" altLang="zh-CN" sz="2000"/>
              <a:t>所有的本地事务都需要向</a:t>
            </a:r>
            <a:r>
              <a:rPr lang="en-US" altLang="zh-CN" sz="2000"/>
              <a:t>TC</a:t>
            </a:r>
            <a:r>
              <a:rPr lang="zh-CN" altLang="zh-CN" sz="2000"/>
              <a:t>之中进行注册，而后就会执行第一阶段的事务处理操作并且将最终的事务处理结果发送给</a:t>
            </a:r>
            <a:r>
              <a:rPr lang="en-US" altLang="zh-CN" sz="2000"/>
              <a:t>TC</a:t>
            </a:r>
            <a:r>
              <a:rPr lang="zh-CN" altLang="zh-CN" sz="2000"/>
              <a:t>，而</a:t>
            </a:r>
            <a:r>
              <a:rPr lang="en-US" altLang="zh-CN" sz="2000"/>
              <a:t>TC</a:t>
            </a:r>
            <a:r>
              <a:rPr lang="zh-CN" altLang="zh-CN" sz="2000"/>
              <a:t>就汇总全部的事务处理结果对全局事务发出提交或回滚的决议，最后</a:t>
            </a:r>
            <a:r>
              <a:rPr lang="en-US" altLang="zh-CN" sz="2000"/>
              <a:t>RM</a:t>
            </a:r>
            <a:r>
              <a:rPr lang="zh-CN" altLang="zh-CN" sz="2000"/>
              <a:t>根据</a:t>
            </a:r>
            <a:r>
              <a:rPr lang="en-US" altLang="zh-CN" sz="2000"/>
              <a:t>TC</a:t>
            </a:r>
            <a:r>
              <a:rPr lang="zh-CN" altLang="zh-CN" sz="2000"/>
              <a:t>的决议结果来执行本地事务第二阶段处理。</a:t>
            </a:r>
            <a:endParaRPr lang="zh-CN" altLang="en-US" sz="2000"/>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12" y="2772833"/>
            <a:ext cx="8961376" cy="394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09033" y="2490169"/>
            <a:ext cx="2565400" cy="2585323"/>
          </a:xfrm>
          <a:prstGeom prst="rect">
            <a:avLst/>
          </a:prstGeom>
        </p:spPr>
        <p:txBody>
          <a:bodyPr wrap="square">
            <a:spAutoFit/>
          </a:bodyPr>
          <a:lstStyle/>
          <a:p>
            <a:r>
              <a:rPr lang="zh-CN" altLang="zh-CN" b="1" kern="100">
                <a:latin typeface="Times New Roman" panose="02020603050405020304" pitchFamily="18" charset="0"/>
                <a:ea typeface="宋体" panose="02010600030101010101" pitchFamily="2" charset="-122"/>
                <a:cs typeface="Times New Roman" panose="02020603050405020304" pitchFamily="18" charset="0"/>
              </a:rPr>
              <a:t>在</a:t>
            </a:r>
            <a:r>
              <a:rPr lang="en-US" altLang="zh-CN" b="1" kern="100">
                <a:latin typeface="Times New Roman" panose="02020603050405020304" pitchFamily="18" charset="0"/>
                <a:ea typeface="宋体" panose="02010600030101010101" pitchFamily="2" charset="-122"/>
              </a:rPr>
              <a:t>Seata</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中为了解决分布式事务处理操作，一共提供有四种模式：</a:t>
            </a:r>
            <a:r>
              <a:rPr lang="en-US" altLang="zh-CN" b="1" kern="100">
                <a:latin typeface="Times New Roman" panose="02020603050405020304" pitchFamily="18" charset="0"/>
                <a:ea typeface="宋体" panose="02010600030101010101" pitchFamily="2" charset="-122"/>
              </a:rPr>
              <a:t>AT</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模式（</a:t>
            </a:r>
            <a:r>
              <a:rPr lang="en-US" altLang="zh-CN" b="1" kern="100">
                <a:latin typeface="Times New Roman" panose="02020603050405020304" pitchFamily="18" charset="0"/>
                <a:ea typeface="宋体" panose="02010600030101010101" pitchFamily="2" charset="-122"/>
              </a:rPr>
              <a:t>2019</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年</a:t>
            </a:r>
            <a:r>
              <a:rPr lang="en-US" altLang="zh-CN" b="1" kern="100">
                <a:latin typeface="Times New Roman" panose="02020603050405020304" pitchFamily="18" charset="0"/>
                <a:ea typeface="宋体" panose="02010600030101010101" pitchFamily="2" charset="-122"/>
              </a:rPr>
              <a:t>01</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月开源）、</a:t>
            </a:r>
            <a:r>
              <a:rPr lang="en-US" altLang="zh-CN" b="1" kern="100">
                <a:latin typeface="Times New Roman" panose="02020603050405020304" pitchFamily="18" charset="0"/>
                <a:ea typeface="宋体" panose="02010600030101010101" pitchFamily="2" charset="-122"/>
              </a:rPr>
              <a:t>TCC</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模式（</a:t>
            </a:r>
            <a:r>
              <a:rPr lang="en-US" altLang="zh-CN" b="1" kern="100">
                <a:latin typeface="Times New Roman" panose="02020603050405020304" pitchFamily="18" charset="0"/>
                <a:ea typeface="宋体" panose="02010600030101010101" pitchFamily="2" charset="-122"/>
              </a:rPr>
              <a:t>2019</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年</a:t>
            </a:r>
            <a:r>
              <a:rPr lang="en-US" altLang="zh-CN" b="1" kern="100">
                <a:latin typeface="Times New Roman" panose="02020603050405020304" pitchFamily="18" charset="0"/>
                <a:ea typeface="宋体" panose="02010600030101010101" pitchFamily="2" charset="-122"/>
              </a:rPr>
              <a:t>03</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月开源）、</a:t>
            </a:r>
            <a:r>
              <a:rPr lang="en-US" altLang="zh-CN" b="1" kern="100">
                <a:latin typeface="Times New Roman" panose="02020603050405020304" pitchFamily="18" charset="0"/>
                <a:ea typeface="宋体" panose="02010600030101010101" pitchFamily="2" charset="-122"/>
              </a:rPr>
              <a:t>Saga</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模式（</a:t>
            </a:r>
            <a:r>
              <a:rPr lang="en-US" altLang="zh-CN" b="1" kern="100">
                <a:latin typeface="Times New Roman" panose="02020603050405020304" pitchFamily="18" charset="0"/>
                <a:ea typeface="宋体" panose="02010600030101010101" pitchFamily="2" charset="-122"/>
              </a:rPr>
              <a:t>2019</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年</a:t>
            </a:r>
            <a:r>
              <a:rPr lang="en-US" altLang="zh-CN" b="1" kern="100">
                <a:latin typeface="Times New Roman" panose="02020603050405020304" pitchFamily="18" charset="0"/>
                <a:ea typeface="宋体" panose="02010600030101010101" pitchFamily="2" charset="-122"/>
              </a:rPr>
              <a:t>08</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月开源）和</a:t>
            </a:r>
            <a:r>
              <a:rPr lang="en-US" altLang="zh-CN" b="1" kern="100">
                <a:latin typeface="Times New Roman" panose="02020603050405020304" pitchFamily="18" charset="0"/>
                <a:ea typeface="宋体" panose="02010600030101010101" pitchFamily="2" charset="-122"/>
              </a:rPr>
              <a:t>XA</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模式（</a:t>
            </a:r>
            <a:r>
              <a:rPr lang="en-US" altLang="zh-CN" b="1" kern="100">
                <a:latin typeface="Times New Roman" panose="02020603050405020304" pitchFamily="18" charset="0"/>
                <a:ea typeface="宋体" panose="02010600030101010101" pitchFamily="2" charset="-122"/>
              </a:rPr>
              <a:t>2019</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年</a:t>
            </a:r>
            <a:r>
              <a:rPr lang="en-US" altLang="zh-CN" b="1" kern="100">
                <a:latin typeface="Times New Roman" panose="02020603050405020304" pitchFamily="18" charset="0"/>
                <a:ea typeface="宋体" panose="02010600030101010101" pitchFamily="2" charset="-122"/>
              </a:rPr>
              <a:t>12</a:t>
            </a:r>
            <a:r>
              <a:rPr lang="zh-CN" altLang="zh-CN" b="1" kern="100">
                <a:latin typeface="Times New Roman" panose="02020603050405020304" pitchFamily="18" charset="0"/>
                <a:ea typeface="宋体" panose="02010600030101010101" pitchFamily="2" charset="-122"/>
                <a:cs typeface="Times New Roman" panose="02020603050405020304" pitchFamily="18" charset="0"/>
              </a:rPr>
              <a:t>月开源）</a:t>
            </a:r>
            <a:endParaRPr lang="zh-CN" altLang="en-US" b="1"/>
          </a:p>
        </p:txBody>
      </p:sp>
    </p:spTree>
    <p:extLst>
      <p:ext uri="{BB962C8B-B14F-4D97-AF65-F5344CB8AC3E}">
        <p14:creationId xmlns:p14="http://schemas.microsoft.com/office/powerpoint/2010/main" val="20715789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创建雇员微服务</a:t>
            </a:r>
          </a:p>
        </p:txBody>
      </p:sp>
      <p:sp>
        <p:nvSpPr>
          <p:cNvPr id="3" name="内容占位符 2"/>
          <p:cNvSpPr>
            <a:spLocks noGrp="1"/>
          </p:cNvSpPr>
          <p:nvPr>
            <p:ph idx="1"/>
          </p:nvPr>
        </p:nvSpPr>
        <p:spPr/>
        <p:txBody>
          <a:bodyPr/>
          <a:lstStyle/>
          <a:p>
            <a:r>
              <a:rPr lang="zh-CN" altLang="zh-CN"/>
              <a:t>为了便于读者观察分布式事务的操作过程，下面将模仿已有的部门微服务创建一个新的雇员微服务，并且提供部门增加的业务接口</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971" y="1629139"/>
            <a:ext cx="11251046" cy="313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8928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雇员数据库创建脚本</a:t>
            </a:r>
            <a:endParaRPr lang="zh-CN" altLang="en-US"/>
          </a:p>
        </p:txBody>
      </p:sp>
      <p:graphicFrame>
        <p:nvGraphicFramePr>
          <p:cNvPr id="4" name="表格 3"/>
          <p:cNvGraphicFramePr>
            <a:graphicFrameLocks noGrp="1"/>
          </p:cNvGraphicFramePr>
          <p:nvPr>
            <p:extLst/>
          </p:nvPr>
        </p:nvGraphicFramePr>
        <p:xfrm>
          <a:off x="251618" y="936942"/>
          <a:ext cx="11615261" cy="5656897"/>
        </p:xfrm>
        <a:graphic>
          <a:graphicData uri="http://schemas.openxmlformats.org/drawingml/2006/table">
            <a:tbl>
              <a:tblPr firstRow="1" firstCol="1" lastRow="1" lastCol="1" bandRow="1" bandCol="1">
                <a:tableStyleId>{5940675A-B579-460E-94D1-54222C63F5DA}</a:tableStyleId>
              </a:tblPr>
              <a:tblGrid>
                <a:gridCol w="11615261">
                  <a:extLst>
                    <a:ext uri="{9D8B030D-6E8A-4147-A177-3AD203B41FA5}">
                      <a16:colId xmlns:a16="http://schemas.microsoft.com/office/drawing/2014/main" val="2652047584"/>
                    </a:ext>
                  </a:extLst>
                </a:gridCol>
              </a:tblGrid>
              <a:tr h="5656897">
                <a:tc>
                  <a:txBody>
                    <a:bodyPr/>
                    <a:lstStyle/>
                    <a:p>
                      <a:r>
                        <a:rPr lang="en-US" sz="1600">
                          <a:effectLst/>
                        </a:rPr>
                        <a:t>DROP DATABASE IF EXISTS yootk8006;</a:t>
                      </a:r>
                      <a:br>
                        <a:rPr lang="en-US" sz="1600">
                          <a:effectLst/>
                        </a:rPr>
                      </a:br>
                      <a:r>
                        <a:rPr lang="en-US" sz="1600">
                          <a:effectLst/>
                        </a:rPr>
                        <a:t>CREATE DATABASE yootk8006 CHARACTER SET UTF8;</a:t>
                      </a:r>
                      <a:br>
                        <a:rPr lang="en-US" sz="1600">
                          <a:effectLst/>
                        </a:rPr>
                      </a:br>
                      <a:r>
                        <a:rPr lang="en-US" sz="1600">
                          <a:effectLst/>
                        </a:rPr>
                        <a:t>USE yootk8006;</a:t>
                      </a:r>
                      <a:br>
                        <a:rPr lang="en-US" sz="1600">
                          <a:effectLst/>
                        </a:rPr>
                      </a:br>
                      <a:r>
                        <a:rPr lang="en-US" sz="1600">
                          <a:effectLst/>
                        </a:rPr>
                        <a:t>CREATE TABLE emp (</a:t>
                      </a:r>
                      <a:br>
                        <a:rPr lang="en-US" sz="1600">
                          <a:effectLst/>
                        </a:rPr>
                      </a:br>
                      <a:r>
                        <a:rPr lang="en-US" sz="1600">
                          <a:effectLst/>
                        </a:rPr>
                        <a:t>    empno     BIGINT,</a:t>
                      </a:r>
                      <a:br>
                        <a:rPr lang="en-US" sz="1600">
                          <a:effectLst/>
                        </a:rPr>
                      </a:br>
                      <a:r>
                        <a:rPr lang="en-US" sz="1600">
                          <a:effectLst/>
                        </a:rPr>
                        <a:t>    ename     VARCHAR(50),</a:t>
                      </a:r>
                      <a:br>
                        <a:rPr lang="en-US" sz="1600">
                          <a:effectLst/>
                        </a:rPr>
                      </a:br>
                      <a:r>
                        <a:rPr lang="en-US" sz="1600">
                          <a:effectLst/>
                        </a:rPr>
                        <a:t>    salary    DOUBLE,</a:t>
                      </a:r>
                      <a:br>
                        <a:rPr lang="en-US" sz="1600">
                          <a:effectLst/>
                        </a:rPr>
                      </a:br>
                      <a:r>
                        <a:rPr lang="en-US" sz="1600">
                          <a:effectLst/>
                        </a:rPr>
                        <a:t>    deptno      BIGINT,</a:t>
                      </a:r>
                      <a:br>
                        <a:rPr lang="en-US" sz="1600">
                          <a:effectLst/>
                        </a:rPr>
                      </a:br>
                      <a:r>
                        <a:rPr lang="en-US" sz="1600">
                          <a:effectLst/>
                        </a:rPr>
                        <a:t>    CONSTRAINT pk_empno PRIMARY KEY(empno)</a:t>
                      </a:r>
                      <a:br>
                        <a:rPr lang="en-US" sz="1600">
                          <a:effectLst/>
                        </a:rPr>
                      </a:br>
                      <a:r>
                        <a:rPr lang="en-US" sz="1600">
                          <a:effectLst/>
                        </a:rPr>
                        <a:t>) ENGINE=InnoDB DEFAULT CHARSET=utf8;</a:t>
                      </a:r>
                      <a:br>
                        <a:rPr lang="en-US" sz="1600">
                          <a:effectLst/>
                        </a:rPr>
                      </a:br>
                      <a:r>
                        <a:rPr lang="en-US" sz="1600">
                          <a:effectLst/>
                        </a:rPr>
                        <a:t>INSERT INTO emp(empno, ename, salary, deptno) VALUES (7369, '</a:t>
                      </a:r>
                      <a:r>
                        <a:rPr lang="zh-CN" sz="1600">
                          <a:effectLst/>
                        </a:rPr>
                        <a:t>李兴华</a:t>
                      </a:r>
                      <a:r>
                        <a:rPr lang="en-US" sz="1600">
                          <a:effectLst/>
                        </a:rPr>
                        <a:t>', 9500, 1);</a:t>
                      </a:r>
                      <a:br>
                        <a:rPr lang="en-US" sz="1600">
                          <a:effectLst/>
                        </a:rPr>
                      </a:br>
                      <a:r>
                        <a:rPr lang="en-US" sz="1600">
                          <a:effectLst/>
                        </a:rPr>
                        <a:t>INSERT INTO emp(empno, ename, salary, deptno) VALUES (7566, '</a:t>
                      </a:r>
                      <a:r>
                        <a:rPr lang="zh-CN" sz="1600">
                          <a:effectLst/>
                        </a:rPr>
                        <a:t>李沐言</a:t>
                      </a:r>
                      <a:r>
                        <a:rPr lang="en-US" sz="1600">
                          <a:effectLst/>
                        </a:rPr>
                        <a:t>', 9800, 1);</a:t>
                      </a:r>
                      <a:br>
                        <a:rPr lang="en-US" sz="1600">
                          <a:effectLst/>
                        </a:rPr>
                      </a:br>
                      <a:r>
                        <a:rPr lang="en-US" sz="1600">
                          <a:effectLst/>
                        </a:rPr>
                        <a:t>INSERT INTO emp(empno, ename, salary, deptno) VALUES (7878, '</a:t>
                      </a:r>
                      <a:r>
                        <a:rPr lang="zh-CN" sz="1600">
                          <a:effectLst/>
                        </a:rPr>
                        <a:t>孙倩</a:t>
                      </a:r>
                      <a:r>
                        <a:rPr lang="en-US" sz="1600">
                          <a:effectLst/>
                        </a:rPr>
                        <a:t>', 5800, 2);</a:t>
                      </a:r>
                      <a:br>
                        <a:rPr lang="en-US" sz="1600">
                          <a:effectLst/>
                        </a:rPr>
                      </a:br>
                      <a:r>
                        <a:rPr lang="en-US" sz="1600">
                          <a:effectLst/>
                        </a:rPr>
                        <a:t>INSERT INTO emp(empno, ename, salary, deptno) VALUES (7888, '</a:t>
                      </a:r>
                      <a:r>
                        <a:rPr lang="zh-CN" sz="1600">
                          <a:effectLst/>
                        </a:rPr>
                        <a:t>王塞塞</a:t>
                      </a:r>
                      <a:r>
                        <a:rPr lang="en-US" sz="1600">
                          <a:effectLst/>
                        </a:rPr>
                        <a:t>', 6800, 2);</a:t>
                      </a:r>
                      <a:br>
                        <a:rPr lang="en-US" sz="1600">
                          <a:effectLst/>
                        </a:rPr>
                      </a:br>
                      <a:r>
                        <a:rPr lang="en-US" sz="1600">
                          <a:effectLst/>
                        </a:rPr>
                        <a:t>INSERT INTO emp(empno, ename, salary, deptno) VALUES (7659, '</a:t>
                      </a:r>
                      <a:r>
                        <a:rPr lang="zh-CN" sz="1600">
                          <a:effectLst/>
                        </a:rPr>
                        <a:t>程优</a:t>
                      </a:r>
                      <a:r>
                        <a:rPr lang="en-US" sz="1600">
                          <a:effectLst/>
                        </a:rPr>
                        <a:t>', 5800, 3);</a:t>
                      </a:r>
                      <a:br>
                        <a:rPr lang="en-US" sz="1600">
                          <a:effectLst/>
                        </a:rPr>
                      </a:br>
                      <a:r>
                        <a:rPr lang="en-US" sz="1600">
                          <a:effectLst/>
                        </a:rPr>
                        <a:t>INSERT INTO emp(empno, ename, salary, deptno) VALUES (7900, '</a:t>
                      </a:r>
                      <a:r>
                        <a:rPr lang="zh-CN" sz="1600">
                          <a:effectLst/>
                        </a:rPr>
                        <a:t>王科</a:t>
                      </a:r>
                      <a:r>
                        <a:rPr lang="en-US" sz="1600">
                          <a:effectLst/>
                        </a:rPr>
                        <a:t>', 3200, 4);</a:t>
                      </a:r>
                      <a:br>
                        <a:rPr lang="en-US" sz="1600">
                          <a:effectLst/>
                        </a:rPr>
                      </a:br>
                      <a:r>
                        <a:rPr lang="en-US" sz="1600">
                          <a:effectLst/>
                        </a:rPr>
                        <a:t>INSERT INTO emp(empno, ename, salary, deptno) VALUES (7839, '</a:t>
                      </a:r>
                      <a:r>
                        <a:rPr lang="zh-CN" sz="1600">
                          <a:effectLst/>
                        </a:rPr>
                        <a:t>金拓</a:t>
                      </a:r>
                      <a:r>
                        <a:rPr lang="en-US" sz="1600">
                          <a:effectLst/>
                        </a:rPr>
                        <a:t>', 4900, 5);</a:t>
                      </a:r>
                      <a:br>
                        <a:rPr lang="en-US" sz="1600">
                          <a:effectLst/>
                        </a:rPr>
                      </a:br>
                      <a:r>
                        <a:rPr lang="en-US" sz="1600">
                          <a:effectLst/>
                        </a:rPr>
                        <a:t>INSERT INTO emp(empno, ename, salary, deptno) VALUES (7869, '</a:t>
                      </a:r>
                      <a:r>
                        <a:rPr lang="zh-CN" sz="1600">
                          <a:effectLst/>
                        </a:rPr>
                        <a:t>郭竹音</a:t>
                      </a:r>
                      <a:r>
                        <a:rPr lang="en-US" sz="1600">
                          <a:effectLst/>
                        </a:rPr>
                        <a:t>', 8900, 5);</a:t>
                      </a:r>
                      <a:br>
                        <a:rPr lang="en-US" sz="1600">
                          <a:effectLst/>
                        </a:rPr>
                      </a:br>
                      <a:r>
                        <a:rPr lang="en-US" sz="1600">
                          <a:effectLst/>
                        </a:rPr>
                        <a:t>COMMIT;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008981924"/>
                  </a:ext>
                </a:extLst>
              </a:tr>
            </a:tbl>
          </a:graphicData>
        </a:graphic>
      </p:graphicFrame>
    </p:spTree>
    <p:extLst>
      <p:ext uri="{BB962C8B-B14F-4D97-AF65-F5344CB8AC3E}">
        <p14:creationId xmlns:p14="http://schemas.microsoft.com/office/powerpoint/2010/main" val="14019449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EmpDTO</a:t>
            </a:r>
            <a:r>
              <a:rPr lang="zh-CN" altLang="zh-CN"/>
              <a:t>数据传输类</a:t>
            </a:r>
            <a:endParaRPr lang="zh-CN" altLang="en-US"/>
          </a:p>
        </p:txBody>
      </p:sp>
      <p:graphicFrame>
        <p:nvGraphicFramePr>
          <p:cNvPr id="4" name="表格 3"/>
          <p:cNvGraphicFramePr>
            <a:graphicFrameLocks noGrp="1"/>
          </p:cNvGraphicFramePr>
          <p:nvPr>
            <p:extLst/>
          </p:nvPr>
        </p:nvGraphicFramePr>
        <p:xfrm>
          <a:off x="196203" y="849087"/>
          <a:ext cx="11762581" cy="5800633"/>
        </p:xfrm>
        <a:graphic>
          <a:graphicData uri="http://schemas.openxmlformats.org/drawingml/2006/table">
            <a:tbl>
              <a:tblPr firstRow="1" firstCol="1" lastRow="1" lastCol="1" bandRow="1" bandCol="1">
                <a:tableStyleId>{5940675A-B579-460E-94D1-54222C63F5DA}</a:tableStyleId>
              </a:tblPr>
              <a:tblGrid>
                <a:gridCol w="11762581">
                  <a:extLst>
                    <a:ext uri="{9D8B030D-6E8A-4147-A177-3AD203B41FA5}">
                      <a16:colId xmlns:a16="http://schemas.microsoft.com/office/drawing/2014/main" val="13906713"/>
                    </a:ext>
                  </a:extLst>
                </a:gridCol>
              </a:tblGrid>
              <a:tr h="5800633">
                <a:tc>
                  <a:txBody>
                    <a:bodyPr/>
                    <a:lstStyle/>
                    <a:p>
                      <a:r>
                        <a:rPr lang="en-US" sz="1400">
                          <a:effectLst/>
                        </a:rPr>
                        <a:t>package com.yootk.common.dto;</a:t>
                      </a:r>
                      <a:br>
                        <a:rPr lang="en-US" sz="1400">
                          <a:effectLst/>
                        </a:rPr>
                      </a:br>
                      <a:r>
                        <a:rPr lang="en-US" sz="1400">
                          <a:effectLst/>
                        </a:rPr>
                        <a:t>@Data 							// Lombok</a:t>
                      </a:r>
                      <a:r>
                        <a:rPr lang="zh-CN" sz="1400">
                          <a:effectLst/>
                        </a:rPr>
                        <a:t>结构生成注解</a:t>
                      </a:r>
                      <a:r>
                        <a:rPr lang="en-US" sz="1400">
                          <a:effectLst/>
                        </a:rPr>
                        <a:t/>
                      </a:r>
                      <a:br>
                        <a:rPr lang="en-US" sz="1400">
                          <a:effectLst/>
                        </a:rPr>
                      </a:br>
                      <a:r>
                        <a:rPr lang="en-US" sz="1400">
                          <a:effectLst/>
                        </a:rPr>
                        <a:t>public class EmpDTO implements Serializable { 		// </a:t>
                      </a:r>
                      <a:r>
                        <a:rPr lang="zh-CN" sz="1400">
                          <a:effectLst/>
                        </a:rPr>
                        <a:t>雇员数据传输类</a:t>
                      </a:r>
                      <a:r>
                        <a:rPr lang="en-US" sz="1400">
                          <a:effectLst/>
                        </a:rPr>
                        <a:t/>
                      </a:r>
                      <a:br>
                        <a:rPr lang="en-US" sz="1400">
                          <a:effectLst/>
                        </a:rPr>
                      </a:br>
                      <a:r>
                        <a:rPr lang="en-US" sz="1400">
                          <a:effectLst/>
                        </a:rPr>
                        <a:t>    private Long empno; 					// </a:t>
                      </a:r>
                      <a:r>
                        <a:rPr lang="zh-CN" sz="1400">
                          <a:effectLst/>
                        </a:rPr>
                        <a:t>雇员编号</a:t>
                      </a:r>
                      <a:r>
                        <a:rPr lang="en-US" sz="1400">
                          <a:effectLst/>
                        </a:rPr>
                        <a:t/>
                      </a:r>
                      <a:br>
                        <a:rPr lang="en-US" sz="1400">
                          <a:effectLst/>
                        </a:rPr>
                      </a:br>
                      <a:r>
                        <a:rPr lang="en-US" sz="1400">
                          <a:effectLst/>
                        </a:rPr>
                        <a:t>    private String ename; 					// </a:t>
                      </a:r>
                      <a:r>
                        <a:rPr lang="zh-CN" sz="1400">
                          <a:effectLst/>
                        </a:rPr>
                        <a:t>雇员姓名</a:t>
                      </a:r>
                      <a:r>
                        <a:rPr lang="en-US" sz="1400">
                          <a:effectLst/>
                        </a:rPr>
                        <a:t/>
                      </a:r>
                      <a:br>
                        <a:rPr lang="en-US" sz="1400">
                          <a:effectLst/>
                        </a:rPr>
                      </a:br>
                      <a:r>
                        <a:rPr lang="en-US" sz="1400">
                          <a:effectLst/>
                        </a:rPr>
                        <a:t>    private Double salary; 				// </a:t>
                      </a:r>
                      <a:r>
                        <a:rPr lang="zh-CN" sz="1400">
                          <a:effectLst/>
                        </a:rPr>
                        <a:t>雇员工资</a:t>
                      </a:r>
                      <a:r>
                        <a:rPr lang="en-US" sz="1400">
                          <a:effectLst/>
                        </a:rPr>
                        <a:t/>
                      </a:r>
                      <a:br>
                        <a:rPr lang="en-US" sz="1400">
                          <a:effectLst/>
                        </a:rPr>
                      </a:br>
                      <a:r>
                        <a:rPr lang="en-US" sz="1400">
                          <a:effectLst/>
                        </a:rPr>
                        <a:t>    private Long deptno; 					// </a:t>
                      </a:r>
                      <a:r>
                        <a:rPr lang="zh-CN" sz="1400">
                          <a:effectLst/>
                        </a:rPr>
                        <a:t>部门编号</a:t>
                      </a:r>
                      <a:r>
                        <a:rPr lang="en-US" sz="1400">
                          <a:effectLst/>
                        </a:rPr>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3568367057"/>
                  </a:ext>
                </a:extLst>
              </a:tr>
            </a:tbl>
          </a:graphicData>
        </a:graphic>
      </p:graphicFrame>
    </p:spTree>
    <p:extLst>
      <p:ext uri="{BB962C8B-B14F-4D97-AF65-F5344CB8AC3E}">
        <p14:creationId xmlns:p14="http://schemas.microsoft.com/office/powerpoint/2010/main" val="23283448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雇员业务接口</a:t>
            </a:r>
            <a:endParaRPr lang="zh-CN" altLang="en-US"/>
          </a:p>
        </p:txBody>
      </p:sp>
      <p:graphicFrame>
        <p:nvGraphicFramePr>
          <p:cNvPr id="4" name="表格 3"/>
          <p:cNvGraphicFramePr>
            <a:graphicFrameLocks noGrp="1"/>
          </p:cNvGraphicFramePr>
          <p:nvPr>
            <p:extLst/>
          </p:nvPr>
        </p:nvGraphicFramePr>
        <p:xfrm>
          <a:off x="205898" y="849086"/>
          <a:ext cx="11721941" cy="5795553"/>
        </p:xfrm>
        <a:graphic>
          <a:graphicData uri="http://schemas.openxmlformats.org/drawingml/2006/table">
            <a:tbl>
              <a:tblPr firstRow="1" firstCol="1" lastRow="1" lastCol="1" bandRow="1" bandCol="1">
                <a:tableStyleId>{5940675A-B579-460E-94D1-54222C63F5DA}</a:tableStyleId>
              </a:tblPr>
              <a:tblGrid>
                <a:gridCol w="11721941">
                  <a:extLst>
                    <a:ext uri="{9D8B030D-6E8A-4147-A177-3AD203B41FA5}">
                      <a16:colId xmlns:a16="http://schemas.microsoft.com/office/drawing/2014/main" val="848179918"/>
                    </a:ext>
                  </a:extLst>
                </a:gridCol>
              </a:tblGrid>
              <a:tr h="5795553">
                <a:tc>
                  <a:txBody>
                    <a:bodyPr/>
                    <a:lstStyle/>
                    <a:p>
                      <a:r>
                        <a:rPr lang="en-US" sz="1800">
                          <a:effectLst/>
                        </a:rPr>
                        <a:t>package com.yootk.service;</a:t>
                      </a:r>
                      <a:br>
                        <a:rPr lang="en-US" sz="1800">
                          <a:effectLst/>
                        </a:rPr>
                      </a:br>
                      <a:r>
                        <a:rPr lang="en-US" sz="1800">
                          <a:effectLst/>
                        </a:rPr>
                        <a:t>@FeignClient(value="microcloud.gateway",configuration = FeignConfig.class)</a:t>
                      </a:r>
                      <a:br>
                        <a:rPr lang="en-US" sz="1800">
                          <a:effectLst/>
                        </a:rPr>
                      </a:br>
                      <a:r>
                        <a:rPr lang="en-US" sz="1800">
                          <a:effectLst/>
                        </a:rPr>
                        <a:t>public interface IEmpService { 				// </a:t>
                      </a:r>
                      <a:r>
                        <a:rPr lang="zh-CN" sz="1800">
                          <a:effectLst/>
                        </a:rPr>
                        <a:t>雇员业务接口</a:t>
                      </a:r>
                      <a:r>
                        <a:rPr lang="en-US" sz="1800">
                          <a:effectLst/>
                        </a:rPr>
                        <a:t/>
                      </a:r>
                      <a:br>
                        <a:rPr lang="en-US" sz="1800">
                          <a:effectLst/>
                        </a:rPr>
                      </a:br>
                      <a:r>
                        <a:rPr lang="en-US" sz="1800">
                          <a:effectLst/>
                        </a:rPr>
                        <a:t>    /**</a:t>
                      </a:r>
                      <a:br>
                        <a:rPr lang="en-US" sz="1800">
                          <a:effectLst/>
                        </a:rPr>
                      </a:br>
                      <a:r>
                        <a:rPr lang="en-US" sz="1800">
                          <a:effectLst/>
                        </a:rPr>
                        <a:t>     * </a:t>
                      </a:r>
                      <a:r>
                        <a:rPr lang="zh-CN" sz="1800">
                          <a:effectLst/>
                        </a:rPr>
                        <a:t>增加雇员数据</a:t>
                      </a:r>
                      <a:r>
                        <a:rPr lang="en-US" sz="1800">
                          <a:effectLst/>
                        </a:rPr>
                        <a:t/>
                      </a:r>
                      <a:br>
                        <a:rPr lang="en-US" sz="1800">
                          <a:effectLst/>
                        </a:rPr>
                      </a:br>
                      <a:r>
                        <a:rPr lang="en-US" sz="1800">
                          <a:effectLst/>
                        </a:rPr>
                        <a:t>     * @param dept </a:t>
                      </a:r>
                      <a:r>
                        <a:rPr lang="zh-CN" sz="1800">
                          <a:effectLst/>
                        </a:rPr>
                        <a:t>雇员传输类实例</a:t>
                      </a:r>
                      <a:r>
                        <a:rPr lang="en-US" sz="1800">
                          <a:effectLst/>
                        </a:rPr>
                        <a:t/>
                      </a:r>
                      <a:br>
                        <a:rPr lang="en-US" sz="1800">
                          <a:effectLst/>
                        </a:rPr>
                      </a:br>
                      <a:r>
                        <a:rPr lang="en-US" sz="1800">
                          <a:effectLst/>
                        </a:rPr>
                        <a:t>     * @return </a:t>
                      </a:r>
                      <a:r>
                        <a:rPr lang="zh-CN" sz="1800">
                          <a:effectLst/>
                        </a:rPr>
                        <a:t>雇员增加成功返回</a:t>
                      </a:r>
                      <a:r>
                        <a:rPr lang="en-US" sz="1800">
                          <a:effectLst/>
                        </a:rPr>
                        <a:t>true</a:t>
                      </a:r>
                      <a:r>
                        <a:rPr lang="zh-CN" sz="1800">
                          <a:effectLst/>
                        </a:rPr>
                        <a:t>，否则返回</a:t>
                      </a:r>
                      <a:r>
                        <a:rPr lang="en-US" sz="1800">
                          <a:effectLst/>
                        </a:rPr>
                        <a:t>false</a:t>
                      </a:r>
                      <a:br>
                        <a:rPr lang="en-US" sz="1800">
                          <a:effectLst/>
                        </a:rPr>
                      </a:br>
                      <a:r>
                        <a:rPr lang="en-US" sz="1800">
                          <a:effectLst/>
                        </a:rPr>
                        <a:t>     */</a:t>
                      </a:r>
                      <a:br>
                        <a:rPr lang="en-US" sz="1800">
                          <a:effectLst/>
                        </a:rPr>
                      </a:br>
                      <a:r>
                        <a:rPr lang="en-US" sz="1800">
                          <a:effectLst/>
                        </a:rPr>
                        <a:t>    @PostMapping("/provider/emp/add")			// Feign</a:t>
                      </a:r>
                      <a:r>
                        <a:rPr lang="zh-CN" sz="1800">
                          <a:effectLst/>
                        </a:rPr>
                        <a:t>接口映射路径</a:t>
                      </a:r>
                      <a:r>
                        <a:rPr lang="en-US" sz="1800">
                          <a:effectLst/>
                        </a:rPr>
                        <a:t/>
                      </a:r>
                      <a:br>
                        <a:rPr lang="en-US" sz="1800">
                          <a:effectLst/>
                        </a:rPr>
                      </a:br>
                      <a:r>
                        <a:rPr lang="en-US" sz="1800">
                          <a:effectLst/>
                        </a:rPr>
                        <a:t>    public boolean add(EmpDTO dept);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3917338302"/>
                  </a:ext>
                </a:extLst>
              </a:tr>
            </a:tbl>
          </a:graphicData>
        </a:graphic>
      </p:graphicFrame>
    </p:spTree>
    <p:extLst>
      <p:ext uri="{BB962C8B-B14F-4D97-AF65-F5344CB8AC3E}">
        <p14:creationId xmlns:p14="http://schemas.microsoft.com/office/powerpoint/2010/main" val="26725599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190658" y="906462"/>
          <a:ext cx="11777821" cy="5687377"/>
        </p:xfrm>
        <a:graphic>
          <a:graphicData uri="http://schemas.openxmlformats.org/drawingml/2006/table">
            <a:tbl>
              <a:tblPr firstRow="1" firstCol="1" lastRow="1" lastCol="1" bandRow="1" bandCol="1">
                <a:tableStyleId>{5940675A-B579-460E-94D1-54222C63F5DA}</a:tableStyleId>
              </a:tblPr>
              <a:tblGrid>
                <a:gridCol w="11777821">
                  <a:extLst>
                    <a:ext uri="{9D8B030D-6E8A-4147-A177-3AD203B41FA5}">
                      <a16:colId xmlns:a16="http://schemas.microsoft.com/office/drawing/2014/main" val="1618990430"/>
                    </a:ext>
                  </a:extLst>
                </a:gridCol>
              </a:tblGrid>
              <a:tr h="5687377">
                <a:tc>
                  <a:txBody>
                    <a:bodyPr/>
                    <a:lstStyle/>
                    <a:p>
                      <a:r>
                        <a:rPr lang="en-US" sz="2000">
                          <a:effectLst/>
                        </a:rPr>
                        <a:t>server: 							# </a:t>
                      </a:r>
                      <a:r>
                        <a:rPr lang="zh-CN" sz="2000">
                          <a:effectLst/>
                        </a:rPr>
                        <a:t>服务端配置</a:t>
                      </a:r>
                      <a:r>
                        <a:rPr lang="en-US" sz="2000">
                          <a:effectLst/>
                        </a:rPr>
                        <a:t/>
                      </a:r>
                      <a:br>
                        <a:rPr lang="en-US" sz="2000">
                          <a:effectLst/>
                        </a:rPr>
                      </a:br>
                      <a:r>
                        <a:rPr lang="en-US" sz="2000">
                          <a:effectLst/>
                        </a:rPr>
                        <a:t>  port: 8006 						# 8006</a:t>
                      </a:r>
                      <a:r>
                        <a:rPr lang="zh-CN" sz="2000">
                          <a:effectLst/>
                        </a:rPr>
                        <a:t>端口监听</a:t>
                      </a:r>
                      <a:r>
                        <a:rPr lang="en-US" sz="2000">
                          <a:effectLst/>
                        </a:rPr>
                        <a:t/>
                      </a:r>
                      <a:br>
                        <a:rPr lang="en-US" sz="2000">
                          <a:effectLst/>
                        </a:rPr>
                      </a:br>
                      <a:r>
                        <a:rPr lang="en-US" sz="2000">
                          <a:effectLst/>
                        </a:rPr>
                        <a:t>spring: 							# Spring</a:t>
                      </a:r>
                      <a:r>
                        <a:rPr lang="zh-CN" sz="2000">
                          <a:effectLst/>
                        </a:rPr>
                        <a:t>配置</a:t>
                      </a:r>
                      <a:r>
                        <a:rPr lang="en-US" sz="2000">
                          <a:effectLst/>
                        </a:rPr>
                        <a:t/>
                      </a:r>
                      <a:br>
                        <a:rPr lang="en-US" sz="2000">
                          <a:effectLst/>
                        </a:rPr>
                      </a:br>
                      <a:r>
                        <a:rPr lang="en-US" sz="2000">
                          <a:effectLst/>
                        </a:rPr>
                        <a:t>  application: 						# </a:t>
                      </a:r>
                      <a:r>
                        <a:rPr lang="zh-CN" sz="2000">
                          <a:effectLst/>
                        </a:rPr>
                        <a:t>应用配置</a:t>
                      </a:r>
                      <a:r>
                        <a:rPr lang="en-US" sz="2000">
                          <a:effectLst/>
                        </a:rPr>
                        <a:t/>
                      </a:r>
                      <a:br>
                        <a:rPr lang="en-US" sz="2000">
                          <a:effectLst/>
                        </a:rPr>
                      </a:br>
                      <a:r>
                        <a:rPr lang="en-US" sz="2000">
                          <a:effectLst/>
                        </a:rPr>
                        <a:t>    name: emp.provider 					# </a:t>
                      </a:r>
                      <a:r>
                        <a:rPr lang="zh-CN" sz="2000">
                          <a:effectLst/>
                        </a:rPr>
                        <a:t>应用名称</a:t>
                      </a:r>
                      <a:r>
                        <a:rPr lang="en-US" sz="2000">
                          <a:effectLst/>
                        </a:rPr>
                        <a:t/>
                      </a:r>
                      <a:br>
                        <a:rPr lang="en-US" sz="2000">
                          <a:effectLst/>
                        </a:rPr>
                      </a:br>
                      <a:r>
                        <a:rPr lang="en-US" sz="2000">
                          <a:effectLst/>
                        </a:rPr>
                        <a:t>  datasource: 						# </a:t>
                      </a:r>
                      <a:r>
                        <a:rPr lang="zh-CN" sz="2000">
                          <a:effectLst/>
                        </a:rPr>
                        <a:t>数据源配置</a:t>
                      </a:r>
                      <a:r>
                        <a:rPr lang="en-US" sz="2000">
                          <a:effectLst/>
                        </a:rPr>
                        <a:t/>
                      </a:r>
                      <a:br>
                        <a:rPr lang="en-US" sz="2000">
                          <a:effectLst/>
                        </a:rPr>
                      </a:br>
                      <a:r>
                        <a:rPr lang="en-US" sz="2000">
                          <a:effectLst/>
                        </a:rPr>
                        <a:t>    url: jdbc:mysql://localhost:3306/yootk8006          	# </a:t>
                      </a:r>
                      <a:r>
                        <a:rPr lang="zh-CN" sz="2000">
                          <a:effectLst/>
                        </a:rPr>
                        <a:t>连接地址</a:t>
                      </a:r>
                      <a:endParaRPr lang="zh-CN" sz="2000">
                        <a:effectLst/>
                        <a:latin typeface="Times New Roman" panose="02020603050405020304" pitchFamily="18" charset="0"/>
                      </a:endParaRPr>
                    </a:p>
                  </a:txBody>
                  <a:tcPr marL="68580" marR="68580" marT="0" marB="0"/>
                </a:tc>
                <a:extLst>
                  <a:ext uri="{0D108BD9-81ED-4DB2-BD59-A6C34878D82A}">
                    <a16:rowId xmlns:a16="http://schemas.microsoft.com/office/drawing/2014/main" val="3321630938"/>
                  </a:ext>
                </a:extLst>
              </a:tr>
            </a:tbl>
          </a:graphicData>
        </a:graphic>
      </p:graphicFrame>
    </p:spTree>
    <p:extLst>
      <p:ext uri="{BB962C8B-B14F-4D97-AF65-F5344CB8AC3E}">
        <p14:creationId xmlns:p14="http://schemas.microsoft.com/office/powerpoint/2010/main" val="11448660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部门与</a:t>
            </a:r>
            <a:r>
              <a:rPr lang="en-US" altLang="zh-CN"/>
              <a:t>emp</a:t>
            </a:r>
            <a:r>
              <a:rPr lang="zh-CN" altLang="zh-CN"/>
              <a:t>数据表映射的</a:t>
            </a:r>
            <a:r>
              <a:rPr lang="en-US" altLang="zh-CN"/>
              <a:t>VO</a:t>
            </a:r>
            <a:r>
              <a:rPr lang="zh-CN" altLang="zh-CN"/>
              <a:t>类</a:t>
            </a:r>
            <a:endParaRPr lang="zh-CN" altLang="en-US"/>
          </a:p>
        </p:txBody>
      </p:sp>
      <p:graphicFrame>
        <p:nvGraphicFramePr>
          <p:cNvPr id="4" name="表格 3"/>
          <p:cNvGraphicFramePr>
            <a:graphicFrameLocks noGrp="1"/>
          </p:cNvGraphicFramePr>
          <p:nvPr>
            <p:extLst/>
          </p:nvPr>
        </p:nvGraphicFramePr>
        <p:xfrm>
          <a:off x="236378" y="849086"/>
          <a:ext cx="11671141" cy="5770153"/>
        </p:xfrm>
        <a:graphic>
          <a:graphicData uri="http://schemas.openxmlformats.org/drawingml/2006/table">
            <a:tbl>
              <a:tblPr firstRow="1" firstCol="1" lastRow="1" lastCol="1" bandRow="1" bandCol="1">
                <a:tableStyleId>{5940675A-B579-460E-94D1-54222C63F5DA}</a:tableStyleId>
              </a:tblPr>
              <a:tblGrid>
                <a:gridCol w="11671141">
                  <a:extLst>
                    <a:ext uri="{9D8B030D-6E8A-4147-A177-3AD203B41FA5}">
                      <a16:colId xmlns:a16="http://schemas.microsoft.com/office/drawing/2014/main" val="3321550541"/>
                    </a:ext>
                  </a:extLst>
                </a:gridCol>
              </a:tblGrid>
              <a:tr h="5770153">
                <a:tc>
                  <a:txBody>
                    <a:bodyPr/>
                    <a:lstStyle/>
                    <a:p>
                      <a:r>
                        <a:rPr lang="en-US" sz="1600">
                          <a:effectLst/>
                        </a:rPr>
                        <a:t>package com.yootk.provider.vo;</a:t>
                      </a:r>
                      <a:br>
                        <a:rPr lang="en-US" sz="1600">
                          <a:effectLst/>
                        </a:rPr>
                      </a:br>
                      <a:r>
                        <a:rPr lang="en-US" sz="1600">
                          <a:effectLst/>
                        </a:rPr>
                        <a:t>@TableName("emp") 					// </a:t>
                      </a:r>
                      <a:r>
                        <a:rPr lang="zh-CN" sz="1600">
                          <a:effectLst/>
                        </a:rPr>
                        <a:t>映射数据表</a:t>
                      </a:r>
                      <a:r>
                        <a:rPr lang="en-US" sz="1600">
                          <a:effectLst/>
                        </a:rPr>
                        <a:t/>
                      </a:r>
                      <a:br>
                        <a:rPr lang="en-US" sz="1600">
                          <a:effectLst/>
                        </a:rPr>
                      </a:br>
                      <a:r>
                        <a:rPr lang="en-US" sz="1600">
                          <a:effectLst/>
                        </a:rPr>
                        <a:t>@Data 							// Lombok</a:t>
                      </a:r>
                      <a:r>
                        <a:rPr lang="zh-CN" sz="1600">
                          <a:effectLst/>
                        </a:rPr>
                        <a:t>结构生成注解</a:t>
                      </a:r>
                      <a:r>
                        <a:rPr lang="en-US" sz="1600">
                          <a:effectLst/>
                        </a:rPr>
                        <a:t/>
                      </a:r>
                      <a:br>
                        <a:rPr lang="en-US" sz="1600">
                          <a:effectLst/>
                        </a:rPr>
                      </a:br>
                      <a:r>
                        <a:rPr lang="en-US" sz="1600">
                          <a:effectLst/>
                        </a:rPr>
                        <a:t>public class Emp {</a:t>
                      </a:r>
                      <a:br>
                        <a:rPr lang="en-US" sz="1600">
                          <a:effectLst/>
                        </a:rPr>
                      </a:br>
                      <a:r>
                        <a:rPr lang="en-US" sz="1600">
                          <a:effectLst/>
                        </a:rPr>
                        <a:t>    @TableId 						// </a:t>
                      </a:r>
                      <a:r>
                        <a:rPr lang="zh-CN" sz="1600">
                          <a:effectLst/>
                        </a:rPr>
                        <a:t>设置</a:t>
                      </a:r>
                      <a:r>
                        <a:rPr lang="en-US" sz="1600">
                          <a:effectLst/>
                        </a:rPr>
                        <a:t>ID</a:t>
                      </a:r>
                      <a:r>
                        <a:rPr lang="zh-CN" sz="1600">
                          <a:effectLst/>
                        </a:rPr>
                        <a:t>映射</a:t>
                      </a:r>
                      <a:r>
                        <a:rPr lang="en-US" sz="1600">
                          <a:effectLst/>
                        </a:rPr>
                        <a:t/>
                      </a:r>
                      <a:br>
                        <a:rPr lang="en-US" sz="1600">
                          <a:effectLst/>
                        </a:rPr>
                      </a:br>
                      <a:r>
                        <a:rPr lang="en-US" sz="1600">
                          <a:effectLst/>
                        </a:rPr>
                        <a:t>    private Long empno; 					// </a:t>
                      </a:r>
                      <a:r>
                        <a:rPr lang="zh-CN" sz="1600">
                          <a:effectLst/>
                        </a:rPr>
                        <a:t>映射</a:t>
                      </a:r>
                      <a:r>
                        <a:rPr lang="en-US" sz="1600">
                          <a:effectLst/>
                        </a:rPr>
                        <a:t>empno</a:t>
                      </a:r>
                      <a:r>
                        <a:rPr lang="zh-CN" sz="1600">
                          <a:effectLst/>
                        </a:rPr>
                        <a:t>字段</a:t>
                      </a:r>
                      <a:r>
                        <a:rPr lang="en-US" sz="1600">
                          <a:effectLst/>
                        </a:rPr>
                        <a:t/>
                      </a:r>
                      <a:br>
                        <a:rPr lang="en-US" sz="1600">
                          <a:effectLst/>
                        </a:rPr>
                      </a:br>
                      <a:r>
                        <a:rPr lang="en-US" sz="1600">
                          <a:effectLst/>
                        </a:rPr>
                        <a:t>    private String ename; 					// </a:t>
                      </a:r>
                      <a:r>
                        <a:rPr lang="zh-CN" sz="1600">
                          <a:effectLst/>
                        </a:rPr>
                        <a:t>映射</a:t>
                      </a:r>
                      <a:r>
                        <a:rPr lang="en-US" sz="1600">
                          <a:effectLst/>
                        </a:rPr>
                        <a:t>ename</a:t>
                      </a:r>
                      <a:r>
                        <a:rPr lang="zh-CN" sz="1600">
                          <a:effectLst/>
                        </a:rPr>
                        <a:t>字段</a:t>
                      </a:r>
                      <a:r>
                        <a:rPr lang="en-US" sz="1600">
                          <a:effectLst/>
                        </a:rPr>
                        <a:t/>
                      </a:r>
                      <a:br>
                        <a:rPr lang="en-US" sz="1600">
                          <a:effectLst/>
                        </a:rPr>
                      </a:br>
                      <a:r>
                        <a:rPr lang="en-US" sz="1600">
                          <a:effectLst/>
                        </a:rPr>
                        <a:t>    private double salary; 				// </a:t>
                      </a:r>
                      <a:r>
                        <a:rPr lang="zh-CN" sz="1600">
                          <a:effectLst/>
                        </a:rPr>
                        <a:t>映射</a:t>
                      </a:r>
                      <a:r>
                        <a:rPr lang="en-US" sz="1600">
                          <a:effectLst/>
                        </a:rPr>
                        <a:t>salary</a:t>
                      </a:r>
                      <a:r>
                        <a:rPr lang="zh-CN" sz="1600">
                          <a:effectLst/>
                        </a:rPr>
                        <a:t>字段</a:t>
                      </a:r>
                      <a:r>
                        <a:rPr lang="en-US" sz="1600">
                          <a:effectLst/>
                        </a:rPr>
                        <a:t/>
                      </a:r>
                      <a:br>
                        <a:rPr lang="en-US" sz="1600">
                          <a:effectLst/>
                        </a:rPr>
                      </a:br>
                      <a:r>
                        <a:rPr lang="en-US" sz="1600">
                          <a:effectLst/>
                        </a:rPr>
                        <a:t>    private Long deptno; 					// </a:t>
                      </a:r>
                      <a:r>
                        <a:rPr lang="zh-CN" sz="1600">
                          <a:effectLst/>
                        </a:rPr>
                        <a:t>映射</a:t>
                      </a:r>
                      <a:r>
                        <a:rPr lang="en-US" sz="1600">
                          <a:effectLst/>
                        </a:rPr>
                        <a:t>deptno</a:t>
                      </a:r>
                      <a:r>
                        <a:rPr lang="zh-CN" sz="1600">
                          <a:effectLst/>
                        </a:rPr>
                        <a:t>字段</a:t>
                      </a:r>
                      <a:r>
                        <a:rPr lang="en-US" sz="1600">
                          <a:effectLst/>
                        </a:rPr>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696392287"/>
                  </a:ext>
                </a:extLst>
              </a:tr>
            </a:tbl>
          </a:graphicData>
        </a:graphic>
      </p:graphicFrame>
    </p:spTree>
    <p:extLst>
      <p:ext uri="{BB962C8B-B14F-4D97-AF65-F5344CB8AC3E}">
        <p14:creationId xmlns:p14="http://schemas.microsoft.com/office/powerpoint/2010/main" val="4058410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数据传输类</a:t>
            </a:r>
            <a:endParaRPr lang="zh-CN" altLang="en-US"/>
          </a:p>
        </p:txBody>
      </p:sp>
      <p:graphicFrame>
        <p:nvGraphicFramePr>
          <p:cNvPr id="4" name="表格 3"/>
          <p:cNvGraphicFramePr>
            <a:graphicFrameLocks noGrp="1"/>
          </p:cNvGraphicFramePr>
          <p:nvPr>
            <p:extLst/>
          </p:nvPr>
        </p:nvGraphicFramePr>
        <p:xfrm>
          <a:off x="205898" y="849086"/>
          <a:ext cx="11706701" cy="5836193"/>
        </p:xfrm>
        <a:graphic>
          <a:graphicData uri="http://schemas.openxmlformats.org/drawingml/2006/table">
            <a:tbl>
              <a:tblPr firstRow="1" firstCol="1" lastRow="1" lastCol="1" bandRow="1" bandCol="1">
                <a:tableStyleId>{5940675A-B579-460E-94D1-54222C63F5DA}</a:tableStyleId>
              </a:tblPr>
              <a:tblGrid>
                <a:gridCol w="11706701">
                  <a:extLst>
                    <a:ext uri="{9D8B030D-6E8A-4147-A177-3AD203B41FA5}">
                      <a16:colId xmlns:a16="http://schemas.microsoft.com/office/drawing/2014/main" val="1183762664"/>
                    </a:ext>
                  </a:extLst>
                </a:gridCol>
              </a:tblGrid>
              <a:tr h="5836193">
                <a:tc>
                  <a:txBody>
                    <a:bodyPr/>
                    <a:lstStyle/>
                    <a:p>
                      <a:r>
                        <a:rPr lang="en-US" sz="1800">
                          <a:effectLst/>
                        </a:rPr>
                        <a:t>package com.yootk.common.dto;</a:t>
                      </a:r>
                      <a:br>
                        <a:rPr lang="en-US" sz="1800">
                          <a:effectLst/>
                        </a:rPr>
                      </a:br>
                      <a:r>
                        <a:rPr lang="en-US" sz="1800">
                          <a:effectLst/>
                        </a:rPr>
                        <a:t>import lombok.Data;</a:t>
                      </a:r>
                      <a:br>
                        <a:rPr lang="en-US" sz="1800">
                          <a:effectLst/>
                        </a:rPr>
                      </a:br>
                      <a:r>
                        <a:rPr lang="en-US" sz="1800">
                          <a:effectLst/>
                        </a:rPr>
                        <a:t>import java.io.Serializable;</a:t>
                      </a:r>
                      <a:br>
                        <a:rPr lang="en-US" sz="1800">
                          <a:effectLst/>
                        </a:rPr>
                      </a:br>
                      <a:r>
                        <a:rPr lang="en-US" sz="1800">
                          <a:effectLst/>
                        </a:rPr>
                        <a:t>@Data 							// Lombok</a:t>
                      </a:r>
                      <a:r>
                        <a:rPr lang="zh-CN" sz="1800">
                          <a:effectLst/>
                        </a:rPr>
                        <a:t>结构生成注解</a:t>
                      </a:r>
                      <a:r>
                        <a:rPr lang="en-US" sz="1800">
                          <a:effectLst/>
                        </a:rPr>
                        <a:t/>
                      </a:r>
                      <a:br>
                        <a:rPr lang="en-US" sz="1800">
                          <a:effectLst/>
                        </a:rPr>
                      </a:br>
                      <a:r>
                        <a:rPr lang="en-US" sz="1800">
                          <a:effectLst/>
                        </a:rPr>
                        <a:t>public class DeptDTO implements Serializable { 		// </a:t>
                      </a:r>
                      <a:r>
                        <a:rPr lang="zh-CN" sz="1800">
                          <a:effectLst/>
                        </a:rPr>
                        <a:t>部门数据传输类</a:t>
                      </a:r>
                      <a:r>
                        <a:rPr lang="en-US" sz="1800">
                          <a:effectLst/>
                        </a:rPr>
                        <a:t/>
                      </a:r>
                      <a:br>
                        <a:rPr lang="en-US" sz="1800">
                          <a:effectLst/>
                        </a:rPr>
                      </a:br>
                      <a:r>
                        <a:rPr lang="en-US" sz="1800">
                          <a:effectLst/>
                        </a:rPr>
                        <a:t>    private Long deptno; 					// </a:t>
                      </a:r>
                      <a:r>
                        <a:rPr lang="zh-CN" sz="1800">
                          <a:effectLst/>
                        </a:rPr>
                        <a:t>部门编号</a:t>
                      </a:r>
                      <a:r>
                        <a:rPr lang="en-US" sz="1800">
                          <a:effectLst/>
                        </a:rPr>
                        <a:t/>
                      </a:r>
                      <a:br>
                        <a:rPr lang="en-US" sz="1800">
                          <a:effectLst/>
                        </a:rPr>
                      </a:br>
                      <a:r>
                        <a:rPr lang="en-US" sz="1800">
                          <a:effectLst/>
                        </a:rPr>
                        <a:t>    private String dname; 					// </a:t>
                      </a:r>
                      <a:r>
                        <a:rPr lang="zh-CN" sz="1800">
                          <a:effectLst/>
                        </a:rPr>
                        <a:t>部门名称</a:t>
                      </a:r>
                      <a:r>
                        <a:rPr lang="en-US" sz="1800">
                          <a:effectLst/>
                        </a:rPr>
                        <a:t/>
                      </a:r>
                      <a:br>
                        <a:rPr lang="en-US" sz="1800">
                          <a:effectLst/>
                        </a:rPr>
                      </a:br>
                      <a:r>
                        <a:rPr lang="en-US" sz="1800">
                          <a:effectLst/>
                        </a:rPr>
                        <a:t>    private String loc; 					// </a:t>
                      </a:r>
                      <a:r>
                        <a:rPr lang="zh-CN" sz="1800">
                          <a:effectLst/>
                        </a:rPr>
                        <a:t>部门位置</a:t>
                      </a:r>
                      <a:r>
                        <a:rPr lang="en-US" sz="1800">
                          <a:effectLst/>
                        </a:rPr>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144953373"/>
                  </a:ext>
                </a:extLst>
              </a:tr>
            </a:tbl>
          </a:graphicData>
        </a:graphic>
      </p:graphicFrame>
      <p:pic>
        <p:nvPicPr>
          <p:cNvPr id="512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720" y="2859686"/>
            <a:ext cx="9490075" cy="368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8904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IEmpDAO</a:t>
            </a:r>
            <a:r>
              <a:rPr lang="zh-CN" altLang="zh-CN"/>
              <a:t>数据层</a:t>
            </a:r>
            <a:endParaRPr lang="zh-CN" altLang="en-US"/>
          </a:p>
        </p:txBody>
      </p:sp>
      <p:graphicFrame>
        <p:nvGraphicFramePr>
          <p:cNvPr id="4" name="表格 3"/>
          <p:cNvGraphicFramePr>
            <a:graphicFrameLocks noGrp="1"/>
          </p:cNvGraphicFramePr>
          <p:nvPr>
            <p:extLst/>
          </p:nvPr>
        </p:nvGraphicFramePr>
        <p:xfrm>
          <a:off x="190658" y="849086"/>
          <a:ext cx="11727021" cy="5810793"/>
        </p:xfrm>
        <a:graphic>
          <a:graphicData uri="http://schemas.openxmlformats.org/drawingml/2006/table">
            <a:tbl>
              <a:tblPr firstRow="1" firstCol="1" lastRow="1" lastCol="1" bandRow="1" bandCol="1">
                <a:tableStyleId>{5940675A-B579-460E-94D1-54222C63F5DA}</a:tableStyleId>
              </a:tblPr>
              <a:tblGrid>
                <a:gridCol w="11727021">
                  <a:extLst>
                    <a:ext uri="{9D8B030D-6E8A-4147-A177-3AD203B41FA5}">
                      <a16:colId xmlns:a16="http://schemas.microsoft.com/office/drawing/2014/main" val="2159482244"/>
                    </a:ext>
                  </a:extLst>
                </a:gridCol>
              </a:tblGrid>
              <a:tr h="5810793">
                <a:tc>
                  <a:txBody>
                    <a:bodyPr/>
                    <a:lstStyle/>
                    <a:p>
                      <a:r>
                        <a:rPr lang="en-US" sz="1600">
                          <a:effectLst/>
                        </a:rPr>
                        <a:t>package com.yootk.provider.dao;</a:t>
                      </a:r>
                      <a:br>
                        <a:rPr lang="en-US" sz="1600">
                          <a:effectLst/>
                        </a:rPr>
                      </a:br>
                      <a:r>
                        <a:rPr lang="en-US" sz="1600">
                          <a:effectLst/>
                        </a:rPr>
                        <a:t>@Mapper 							// MyBatis</a:t>
                      </a:r>
                      <a:r>
                        <a:rPr lang="zh-CN" sz="1600">
                          <a:effectLst/>
                        </a:rPr>
                        <a:t>映射</a:t>
                      </a:r>
                      <a:r>
                        <a:rPr lang="en-US" sz="1600">
                          <a:effectLst/>
                        </a:rPr>
                        <a:t/>
                      </a:r>
                      <a:br>
                        <a:rPr lang="en-US" sz="1600">
                          <a:effectLst/>
                        </a:rPr>
                      </a:br>
                      <a:r>
                        <a:rPr lang="en-US" sz="1600">
                          <a:effectLst/>
                        </a:rPr>
                        <a:t>public interface IEmpDAO extends BaseMapper&lt;Emp&gt; {} 	// </a:t>
                      </a:r>
                      <a:r>
                        <a:rPr lang="zh-CN" sz="1600">
                          <a:effectLst/>
                        </a:rPr>
                        <a:t>数据层接口</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396083877"/>
                  </a:ext>
                </a:extLst>
              </a:tr>
            </a:tbl>
          </a:graphicData>
        </a:graphic>
      </p:graphicFrame>
    </p:spTree>
    <p:extLst>
      <p:ext uri="{BB962C8B-B14F-4D97-AF65-F5344CB8AC3E}">
        <p14:creationId xmlns:p14="http://schemas.microsoft.com/office/powerpoint/2010/main" val="35811651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EmpServiceImpl</a:t>
            </a:r>
            <a:r>
              <a:rPr lang="zh-CN" altLang="zh-CN"/>
              <a:t>业务实现子类</a:t>
            </a:r>
            <a:endParaRPr lang="zh-CN" altLang="en-US"/>
          </a:p>
        </p:txBody>
      </p:sp>
      <p:graphicFrame>
        <p:nvGraphicFramePr>
          <p:cNvPr id="4" name="表格 3"/>
          <p:cNvGraphicFramePr>
            <a:graphicFrameLocks noGrp="1"/>
          </p:cNvGraphicFramePr>
          <p:nvPr>
            <p:extLst/>
          </p:nvPr>
        </p:nvGraphicFramePr>
        <p:xfrm>
          <a:off x="241458" y="849086"/>
          <a:ext cx="11701621" cy="5800633"/>
        </p:xfrm>
        <a:graphic>
          <a:graphicData uri="http://schemas.openxmlformats.org/drawingml/2006/table">
            <a:tbl>
              <a:tblPr firstRow="1" firstCol="1" lastRow="1" lastCol="1" bandRow="1" bandCol="1">
                <a:tableStyleId>{5940675A-B579-460E-94D1-54222C63F5DA}</a:tableStyleId>
              </a:tblPr>
              <a:tblGrid>
                <a:gridCol w="11701621">
                  <a:extLst>
                    <a:ext uri="{9D8B030D-6E8A-4147-A177-3AD203B41FA5}">
                      <a16:colId xmlns:a16="http://schemas.microsoft.com/office/drawing/2014/main" val="1498882131"/>
                    </a:ext>
                  </a:extLst>
                </a:gridCol>
              </a:tblGrid>
              <a:tr h="5800633">
                <a:tc>
                  <a:txBody>
                    <a:bodyPr/>
                    <a:lstStyle/>
                    <a:p>
                      <a:r>
                        <a:rPr lang="en-US" sz="1400">
                          <a:effectLst/>
                        </a:rPr>
                        <a:t>package com.yootk.provider.service.impl;</a:t>
                      </a:r>
                      <a:br>
                        <a:rPr lang="en-US" sz="1400">
                          <a:effectLst/>
                        </a:rPr>
                      </a:br>
                      <a:r>
                        <a:rPr lang="en-US" sz="1400">
                          <a:effectLst/>
                        </a:rPr>
                        <a:t>@Service</a:t>
                      </a:r>
                      <a:br>
                        <a:rPr lang="en-US" sz="1400">
                          <a:effectLst/>
                        </a:rPr>
                      </a:br>
                      <a:r>
                        <a:rPr lang="en-US" sz="1400">
                          <a:effectLst/>
                        </a:rPr>
                        <a:t>public class EmpServiceImpl implements IEmpService { 	// </a:t>
                      </a:r>
                      <a:r>
                        <a:rPr lang="zh-CN" sz="1400">
                          <a:effectLst/>
                        </a:rPr>
                        <a:t>业务实现类</a:t>
                      </a:r>
                      <a:r>
                        <a:rPr lang="en-US" sz="1400">
                          <a:effectLst/>
                        </a:rPr>
                        <a:t/>
                      </a:r>
                      <a:br>
                        <a:rPr lang="en-US" sz="1400">
                          <a:effectLst/>
                        </a:rPr>
                      </a:br>
                      <a:r>
                        <a:rPr lang="en-US" sz="1400">
                          <a:effectLst/>
                        </a:rPr>
                        <a:t>    @Autowired</a:t>
                      </a:r>
                      <a:br>
                        <a:rPr lang="en-US" sz="1400">
                          <a:effectLst/>
                        </a:rPr>
                      </a:br>
                      <a:r>
                        <a:rPr lang="en-US" sz="1400">
                          <a:effectLst/>
                        </a:rPr>
                        <a:t>    private IEmpDAO empDAO; 				// </a:t>
                      </a:r>
                      <a:r>
                        <a:rPr lang="zh-CN" sz="1400">
                          <a:effectLst/>
                        </a:rPr>
                        <a:t>注入</a:t>
                      </a:r>
                      <a:r>
                        <a:rPr lang="en-US" sz="1400">
                          <a:effectLst/>
                        </a:rPr>
                        <a:t>IDeptDAO</a:t>
                      </a:r>
                      <a:r>
                        <a:rPr lang="zh-CN" sz="1400">
                          <a:effectLst/>
                        </a:rPr>
                        <a:t>接口实例</a:t>
                      </a:r>
                      <a:r>
                        <a:rPr lang="en-US" sz="1400">
                          <a:effectLst/>
                        </a:rPr>
                        <a:t/>
                      </a:r>
                      <a:br>
                        <a:rPr lang="en-US" sz="1400">
                          <a:effectLst/>
                        </a:rPr>
                      </a:br>
                      <a:r>
                        <a:rPr lang="en-US" sz="1400">
                          <a:effectLst/>
                        </a:rPr>
                        <a:t>    @Override</a:t>
                      </a:r>
                      <a:br>
                        <a:rPr lang="en-US" sz="1400">
                          <a:effectLst/>
                        </a:rPr>
                      </a:br>
                      <a:r>
                        <a:rPr lang="en-US" sz="1400">
                          <a:effectLst/>
                        </a:rPr>
                        <a:t>    public boolean add(EmpDTO emp) {</a:t>
                      </a:r>
                      <a:br>
                        <a:rPr lang="en-US" sz="1400">
                          <a:effectLst/>
                        </a:rPr>
                      </a:br>
                      <a:r>
                        <a:rPr lang="en-US" sz="1400">
                          <a:effectLst/>
                        </a:rPr>
                        <a:t>        Emp empVO = new Emp();				// DAO</a:t>
                      </a:r>
                      <a:r>
                        <a:rPr lang="zh-CN" sz="1400">
                          <a:effectLst/>
                        </a:rPr>
                        <a:t>对象</a:t>
                      </a:r>
                      <a:r>
                        <a:rPr lang="en-US" sz="1400">
                          <a:effectLst/>
                        </a:rPr>
                        <a:t/>
                      </a:r>
                      <a:br>
                        <a:rPr lang="en-US" sz="1400">
                          <a:effectLst/>
                        </a:rPr>
                      </a:br>
                      <a:r>
                        <a:rPr lang="en-US" sz="1400">
                          <a:effectLst/>
                        </a:rPr>
                        <a:t>        DeepBeanUtils.copyProperties(emp, empVO); 		// </a:t>
                      </a:r>
                      <a:r>
                        <a:rPr lang="zh-CN" sz="1400">
                          <a:effectLst/>
                        </a:rPr>
                        <a:t>对象拷贝</a:t>
                      </a:r>
                      <a:r>
                        <a:rPr lang="en-US" sz="1400">
                          <a:effectLst/>
                        </a:rPr>
                        <a:t/>
                      </a:r>
                      <a:br>
                        <a:rPr lang="en-US" sz="1400">
                          <a:effectLst/>
                        </a:rPr>
                      </a:br>
                      <a:r>
                        <a:rPr lang="en-US" sz="1400">
                          <a:effectLst/>
                        </a:rPr>
                        <a:t>        return this.empDAO.insert(empVO) &gt; 0; 		// </a:t>
                      </a:r>
                      <a:r>
                        <a:rPr lang="zh-CN" sz="1400">
                          <a:effectLst/>
                        </a:rPr>
                        <a:t>数据保存</a:t>
                      </a:r>
                      <a:r>
                        <a:rPr lang="en-US" sz="1400">
                          <a:effectLst/>
                        </a:rPr>
                        <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4178607064"/>
                  </a:ext>
                </a:extLst>
              </a:tr>
            </a:tbl>
          </a:graphicData>
        </a:graphic>
      </p:graphicFrame>
    </p:spTree>
    <p:extLst>
      <p:ext uri="{BB962C8B-B14F-4D97-AF65-F5344CB8AC3E}">
        <p14:creationId xmlns:p14="http://schemas.microsoft.com/office/powerpoint/2010/main" val="9430058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EmpAction</a:t>
            </a:r>
            <a:r>
              <a:rPr lang="zh-CN" altLang="zh-CN"/>
              <a:t>控制层</a:t>
            </a:r>
            <a:endParaRPr lang="zh-CN" altLang="en-US"/>
          </a:p>
        </p:txBody>
      </p:sp>
      <p:graphicFrame>
        <p:nvGraphicFramePr>
          <p:cNvPr id="4" name="表格 3"/>
          <p:cNvGraphicFramePr>
            <a:graphicFrameLocks noGrp="1"/>
          </p:cNvGraphicFramePr>
          <p:nvPr>
            <p:extLst/>
          </p:nvPr>
        </p:nvGraphicFramePr>
        <p:xfrm>
          <a:off x="200818" y="849086"/>
          <a:ext cx="11686381" cy="5815873"/>
        </p:xfrm>
        <a:graphic>
          <a:graphicData uri="http://schemas.openxmlformats.org/drawingml/2006/table">
            <a:tbl>
              <a:tblPr firstRow="1" firstCol="1" lastRow="1" lastCol="1" bandRow="1" bandCol="1">
                <a:tableStyleId>{5940675A-B579-460E-94D1-54222C63F5DA}</a:tableStyleId>
              </a:tblPr>
              <a:tblGrid>
                <a:gridCol w="11686381">
                  <a:extLst>
                    <a:ext uri="{9D8B030D-6E8A-4147-A177-3AD203B41FA5}">
                      <a16:colId xmlns:a16="http://schemas.microsoft.com/office/drawing/2014/main" val="3553592557"/>
                    </a:ext>
                  </a:extLst>
                </a:gridCol>
              </a:tblGrid>
              <a:tr h="5815873">
                <a:tc>
                  <a:txBody>
                    <a:bodyPr/>
                    <a:lstStyle/>
                    <a:p>
                      <a:r>
                        <a:rPr lang="en-US" sz="1600">
                          <a:effectLst/>
                        </a:rPr>
                        <a:t>package com.yootk.provider.action;</a:t>
                      </a:r>
                      <a:br>
                        <a:rPr lang="en-US" sz="1600">
                          <a:effectLst/>
                        </a:rPr>
                      </a:br>
                      <a:r>
                        <a:rPr lang="en-US" sz="1600">
                          <a:effectLst/>
                        </a:rPr>
                        <a:t>@RestController 						// REST</a:t>
                      </a:r>
                      <a:r>
                        <a:rPr lang="zh-CN" sz="1600">
                          <a:effectLst/>
                        </a:rPr>
                        <a:t>控制器</a:t>
                      </a:r>
                      <a:r>
                        <a:rPr lang="en-US" sz="1600">
                          <a:effectLst/>
                        </a:rPr>
                        <a:t/>
                      </a:r>
                      <a:br>
                        <a:rPr lang="en-US" sz="1600">
                          <a:effectLst/>
                        </a:rPr>
                      </a:br>
                      <a:r>
                        <a:rPr lang="en-US" sz="1600">
                          <a:effectLst/>
                        </a:rPr>
                        <a:t>@RequestMapping("/provider/emp/*") 			// </a:t>
                      </a:r>
                      <a:r>
                        <a:rPr lang="zh-CN" sz="1600">
                          <a:effectLst/>
                        </a:rPr>
                        <a:t>父路径</a:t>
                      </a:r>
                      <a:r>
                        <a:rPr lang="en-US" sz="1600">
                          <a:effectLst/>
                        </a:rPr>
                        <a:t/>
                      </a:r>
                      <a:br>
                        <a:rPr lang="en-US" sz="1600">
                          <a:effectLst/>
                        </a:rPr>
                      </a:br>
                      <a:r>
                        <a:rPr lang="en-US" sz="1600">
                          <a:effectLst/>
                        </a:rPr>
                        <a:t>public class EmpAction {</a:t>
                      </a:r>
                      <a:br>
                        <a:rPr lang="en-US" sz="1600">
                          <a:effectLst/>
                        </a:rPr>
                      </a:br>
                      <a:r>
                        <a:rPr lang="en-US" sz="1600">
                          <a:effectLst/>
                        </a:rPr>
                        <a:t>    @Autowired</a:t>
                      </a:r>
                      <a:br>
                        <a:rPr lang="en-US" sz="1600">
                          <a:effectLst/>
                        </a:rPr>
                      </a:br>
                      <a:r>
                        <a:rPr lang="en-US" sz="1600">
                          <a:effectLst/>
                        </a:rPr>
                        <a:t>    private IEmpService empService; 			// </a:t>
                      </a:r>
                      <a:r>
                        <a:rPr lang="zh-CN" sz="1600">
                          <a:effectLst/>
                        </a:rPr>
                        <a:t>注入业务接口实例</a:t>
                      </a:r>
                      <a:r>
                        <a:rPr lang="en-US" sz="1600">
                          <a:effectLst/>
                        </a:rPr>
                        <a:t/>
                      </a:r>
                      <a:br>
                        <a:rPr lang="en-US" sz="1600">
                          <a:effectLst/>
                        </a:rPr>
                      </a:br>
                      <a:r>
                        <a:rPr lang="en-US" sz="1600">
                          <a:effectLst/>
                        </a:rPr>
                        <a:t>    @PostMapping("add")</a:t>
                      </a:r>
                      <a:br>
                        <a:rPr lang="en-US" sz="1600">
                          <a:effectLst/>
                        </a:rPr>
                      </a:br>
                      <a:r>
                        <a:rPr lang="en-US" sz="1600">
                          <a:effectLst/>
                        </a:rPr>
                        <a:t>    public Object add(@RequestBody EmpDTO empDTO) {</a:t>
                      </a:r>
                      <a:br>
                        <a:rPr lang="en-US" sz="1600">
                          <a:effectLst/>
                        </a:rPr>
                      </a:br>
                      <a:r>
                        <a:rPr lang="en-US" sz="1600">
                          <a:effectLst/>
                        </a:rPr>
                        <a:t>        return this.empService.add(empDTO); 		// </a:t>
                      </a:r>
                      <a:r>
                        <a:rPr lang="zh-CN" sz="1600">
                          <a:effectLst/>
                        </a:rPr>
                        <a:t>部门信息添加</a:t>
                      </a:r>
                      <a:r>
                        <a:rPr lang="en-US" sz="1600">
                          <a:effectLst/>
                        </a:rPr>
                        <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448259374"/>
                  </a:ext>
                </a:extLst>
              </a:tr>
            </a:tbl>
          </a:graphicData>
        </a:graphic>
      </p:graphicFrame>
    </p:spTree>
    <p:extLst>
      <p:ext uri="{BB962C8B-B14F-4D97-AF65-F5344CB8AC3E}">
        <p14:creationId xmlns:p14="http://schemas.microsoft.com/office/powerpoint/2010/main" val="34135580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Nacos</a:t>
            </a:r>
            <a:r>
              <a:rPr lang="zh-CN" altLang="en-US" smtClean="0"/>
              <a:t>配置项</a:t>
            </a:r>
            <a:endParaRPr lang="zh-CN" altLang="en-US"/>
          </a:p>
        </p:txBody>
      </p:sp>
      <p:pic>
        <p:nvPicPr>
          <p:cNvPr id="102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87" y="1019175"/>
            <a:ext cx="11323014" cy="376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26386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gateway.config</a:t>
            </a:r>
            <a:endParaRPr lang="zh-CN" altLang="en-US"/>
          </a:p>
        </p:txBody>
      </p:sp>
      <p:graphicFrame>
        <p:nvGraphicFramePr>
          <p:cNvPr id="4" name="表格 3"/>
          <p:cNvGraphicFramePr>
            <a:graphicFrameLocks noGrp="1"/>
          </p:cNvGraphicFramePr>
          <p:nvPr>
            <p:extLst/>
          </p:nvPr>
        </p:nvGraphicFramePr>
        <p:xfrm>
          <a:off x="221138" y="1005522"/>
          <a:ext cx="11737181" cy="5659437"/>
        </p:xfrm>
        <a:graphic>
          <a:graphicData uri="http://schemas.openxmlformats.org/drawingml/2006/table">
            <a:tbl>
              <a:tblPr firstRow="1" firstCol="1" lastRow="1" lastCol="1" bandRow="1" bandCol="1">
                <a:tableStyleId>{5940675A-B579-460E-94D1-54222C63F5DA}</a:tableStyleId>
              </a:tblPr>
              <a:tblGrid>
                <a:gridCol w="11737181">
                  <a:extLst>
                    <a:ext uri="{9D8B030D-6E8A-4147-A177-3AD203B41FA5}">
                      <a16:colId xmlns:a16="http://schemas.microsoft.com/office/drawing/2014/main" val="1067162057"/>
                    </a:ext>
                  </a:extLst>
                </a:gridCol>
              </a:tblGrid>
              <a:tr h="5659437">
                <a:tc>
                  <a:txBody>
                    <a:bodyPr/>
                    <a:lstStyle/>
                    <a:p>
                      <a:r>
                        <a:rPr lang="en-US" sz="1800">
                          <a:effectLst/>
                        </a:rPr>
                        <a:t>[ // </a:t>
                      </a:r>
                      <a:r>
                        <a:rPr lang="zh-CN" sz="1800">
                          <a:effectLst/>
                        </a:rPr>
                        <a:t>此处只列出新增的路由配置项，已有的路由配置项代码略</a:t>
                      </a:r>
                      <a:r>
                        <a:rPr lang="en-US" sz="1800">
                          <a:effectLst/>
                        </a:rPr>
                        <a:t>…</a:t>
                      </a:r>
                      <a:br>
                        <a:rPr lang="en-US" sz="1800">
                          <a:effectLst/>
                        </a:rPr>
                      </a:br>
                      <a:r>
                        <a:rPr lang="en-US" sz="1800">
                          <a:effectLst/>
                        </a:rPr>
                        <a:t>  {</a:t>
                      </a:r>
                      <a:br>
                        <a:rPr lang="en-US" sz="1800">
                          <a:effectLst/>
                        </a:rPr>
                      </a:br>
                      <a:r>
                        <a:rPr lang="en-US" sz="1800">
                          <a:effectLst/>
                        </a:rPr>
                        <a:t>    "id": "emp",					</a:t>
                      </a:r>
                      <a:r>
                        <a:rPr lang="en-US" sz="1800">
                          <a:effectLst/>
                          <a:sym typeface="Wingdings" panose="05000000000000000000" pitchFamily="2" charset="2"/>
                        </a:rPr>
                        <a:t></a:t>
                      </a:r>
                      <a:r>
                        <a:rPr lang="en-US" sz="1800">
                          <a:effectLst/>
                        </a:rPr>
                        <a:t>	</a:t>
                      </a:r>
                      <a:r>
                        <a:rPr lang="zh-CN" sz="1800">
                          <a:effectLst/>
                        </a:rPr>
                        <a:t>路由配置项</a:t>
                      </a:r>
                      <a:r>
                        <a:rPr lang="en-US" sz="1800">
                          <a:effectLst/>
                        </a:rPr>
                        <a:t>ID</a:t>
                      </a:r>
                      <a:br>
                        <a:rPr lang="en-US" sz="1800">
                          <a:effectLst/>
                        </a:rPr>
                      </a:br>
                      <a:r>
                        <a:rPr lang="en-US" sz="1800">
                          <a:effectLst/>
                        </a:rPr>
                        <a:t>    "uri": "lb://emp.provider",			</a:t>
                      </a:r>
                      <a:r>
                        <a:rPr lang="en-US" sz="1800">
                          <a:effectLst/>
                          <a:sym typeface="Wingdings" panose="05000000000000000000" pitchFamily="2" charset="2"/>
                        </a:rPr>
                        <a:t></a:t>
                      </a:r>
                      <a:r>
                        <a:rPr lang="en-US" sz="1800">
                          <a:effectLst/>
                        </a:rPr>
                        <a:t>	</a:t>
                      </a:r>
                      <a:r>
                        <a:rPr lang="zh-CN" sz="1800">
                          <a:effectLst/>
                        </a:rPr>
                        <a:t>路由映射地址</a:t>
                      </a:r>
                      <a:r>
                        <a:rPr lang="en-US" sz="1800">
                          <a:effectLst/>
                        </a:rPr>
                        <a:t/>
                      </a:r>
                      <a:br>
                        <a:rPr lang="en-US" sz="1800">
                          <a:effectLst/>
                        </a:rPr>
                      </a:br>
                      <a:r>
                        <a:rPr lang="en-US" sz="1800">
                          <a:effectLst/>
                        </a:rPr>
                        <a:t>    "order": 1, 					</a:t>
                      </a:r>
                      <a:r>
                        <a:rPr lang="en-US" sz="1800">
                          <a:effectLst/>
                          <a:sym typeface="Wingdings" panose="05000000000000000000" pitchFamily="2" charset="2"/>
                        </a:rPr>
                        <a:t></a:t>
                      </a:r>
                      <a:r>
                        <a:rPr lang="en-US" sz="1800">
                          <a:effectLst/>
                        </a:rPr>
                        <a:t>	</a:t>
                      </a:r>
                      <a:r>
                        <a:rPr lang="zh-CN" sz="1800">
                          <a:effectLst/>
                        </a:rPr>
                        <a:t>定义路由执行顺序</a:t>
                      </a:r>
                      <a:r>
                        <a:rPr lang="en-US" sz="1800">
                          <a:effectLst/>
                        </a:rPr>
                        <a:t/>
                      </a:r>
                      <a:br>
                        <a:rPr lang="en-US" sz="1800">
                          <a:effectLst/>
                        </a:rPr>
                      </a:br>
                      <a:r>
                        <a:rPr lang="en-US" sz="1800">
                          <a:effectLst/>
                        </a:rPr>
                        <a:t>    "predicates": [				</a:t>
                      </a:r>
                      <a:r>
                        <a:rPr lang="en-US" sz="1800">
                          <a:effectLst/>
                          <a:sym typeface="Wingdings" panose="05000000000000000000" pitchFamily="2" charset="2"/>
                        </a:rPr>
                        <a:t></a:t>
                      </a:r>
                      <a:r>
                        <a:rPr lang="en-US" sz="1800">
                          <a:effectLst/>
                        </a:rPr>
                        <a:t>	</a:t>
                      </a:r>
                      <a:r>
                        <a:rPr lang="zh-CN" sz="1800">
                          <a:effectLst/>
                        </a:rPr>
                        <a:t>配置路由断言</a:t>
                      </a:r>
                      <a:r>
                        <a:rPr lang="en-US" sz="1800">
                          <a:effectLst/>
                        </a:rPr>
                        <a:t/>
                      </a:r>
                      <a:br>
                        <a:rPr lang="en-US" sz="1800">
                          <a:effectLst/>
                        </a:rPr>
                      </a:br>
                      <a:r>
                        <a:rPr lang="en-US" sz="1800">
                          <a:effectLst/>
                        </a:rPr>
                        <a:t>      { "name": "Path",				</a:t>
                      </a:r>
                      <a:r>
                        <a:rPr lang="en-US" sz="1800">
                          <a:effectLst/>
                          <a:sym typeface="Wingdings" panose="05000000000000000000" pitchFamily="2" charset="2"/>
                        </a:rPr>
                        <a:t></a:t>
                      </a:r>
                      <a:r>
                        <a:rPr lang="en-US" sz="1800">
                          <a:effectLst/>
                        </a:rPr>
                        <a:t>	</a:t>
                      </a:r>
                      <a:r>
                        <a:rPr lang="zh-CN" sz="1800">
                          <a:effectLst/>
                        </a:rPr>
                        <a:t>定义断言路径</a:t>
                      </a:r>
                      <a:r>
                        <a:rPr lang="en-US" sz="1800">
                          <a:effectLst/>
                        </a:rPr>
                        <a:t/>
                      </a:r>
                      <a:br>
                        <a:rPr lang="en-US" sz="1800">
                          <a:effectLst/>
                        </a:rPr>
                      </a:br>
                      <a:r>
                        <a:rPr lang="en-US" sz="1800">
                          <a:effectLst/>
                        </a:rPr>
                        <a:t>        "args": { "pattern": "/provider/emp/**" }	</a:t>
                      </a:r>
                      <a:r>
                        <a:rPr lang="en-US" sz="1800">
                          <a:effectLst/>
                          <a:sym typeface="Wingdings" panose="05000000000000000000" pitchFamily="2" charset="2"/>
                        </a:rPr>
                        <a:t></a:t>
                      </a:r>
                      <a:r>
                        <a:rPr lang="en-US" sz="1800">
                          <a:effectLst/>
                        </a:rPr>
                        <a:t>	</a:t>
                      </a:r>
                      <a:r>
                        <a:rPr lang="zh-CN" sz="1800">
                          <a:effectLst/>
                        </a:rPr>
                        <a:t>断言匹配模式</a:t>
                      </a:r>
                      <a:r>
                        <a:rPr lang="en-US" sz="1800">
                          <a:effectLst/>
                        </a:rPr>
                        <a:t/>
                      </a:r>
                      <a:br>
                        <a:rPr lang="en-US" sz="1800">
                          <a:effectLst/>
                        </a:rPr>
                      </a:br>
                      <a:r>
                        <a:rPr lang="en-US" sz="1800">
                          <a:effectLst/>
                        </a:rPr>
                        <a:t>      }   ]  } ]</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2806567914"/>
                  </a:ext>
                </a:extLst>
              </a:tr>
            </a:tbl>
          </a:graphicData>
        </a:graphic>
      </p:graphicFrame>
    </p:spTree>
    <p:extLst>
      <p:ext uri="{BB962C8B-B14F-4D97-AF65-F5344CB8AC3E}">
        <p14:creationId xmlns:p14="http://schemas.microsoft.com/office/powerpoint/2010/main" val="35793688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Seata</a:t>
            </a:r>
            <a:r>
              <a:rPr lang="zh-CN" altLang="zh-CN"/>
              <a:t>官方站点</a:t>
            </a:r>
            <a:endParaRPr lang="zh-CN" altLang="en-US" b="1"/>
          </a:p>
        </p:txBody>
      </p:sp>
      <p:sp>
        <p:nvSpPr>
          <p:cNvPr id="3" name="内容占位符 2"/>
          <p:cNvSpPr>
            <a:spLocks noGrp="1"/>
          </p:cNvSpPr>
          <p:nvPr>
            <p:ph idx="1"/>
          </p:nvPr>
        </p:nvSpPr>
        <p:spPr/>
        <p:txBody>
          <a:bodyPr/>
          <a:lstStyle/>
          <a:p>
            <a:r>
              <a:rPr lang="zh-CN" altLang="zh-CN"/>
              <a:t>开发者如果要想在项目中引入</a:t>
            </a:r>
            <a:r>
              <a:rPr lang="en-US" altLang="zh-CN"/>
              <a:t>Seata</a:t>
            </a:r>
            <a:r>
              <a:rPr lang="zh-CN" altLang="zh-CN"/>
              <a:t>组件进行分布式事务处理，则可以直接登录</a:t>
            </a:r>
            <a:r>
              <a:rPr lang="en-US" altLang="zh-CN"/>
              <a:t>Seata</a:t>
            </a:r>
            <a:r>
              <a:rPr lang="zh-CN" altLang="zh-CN"/>
              <a:t>项目首页（地址：</a:t>
            </a:r>
            <a:r>
              <a:rPr lang="en-US" altLang="zh-CN"/>
              <a:t>seata.io</a:t>
            </a:r>
            <a:r>
              <a:rPr lang="zh-CN" altLang="zh-CN" smtClean="0"/>
              <a:t>），</a:t>
            </a:r>
            <a:r>
              <a:rPr lang="zh-CN" altLang="zh-CN"/>
              <a:t>同时也可以根据官方站点提供的文档资料学习并使用</a:t>
            </a:r>
            <a:r>
              <a:rPr lang="en-US" altLang="zh-CN"/>
              <a:t>Seata</a:t>
            </a:r>
            <a:r>
              <a:rPr lang="zh-CN" altLang="zh-CN"/>
              <a:t>。</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21" y="1979084"/>
            <a:ext cx="11419946" cy="441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32504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下载</a:t>
            </a:r>
            <a:r>
              <a:rPr lang="en-US" altLang="zh-CN"/>
              <a:t>Seata</a:t>
            </a:r>
            <a:r>
              <a:rPr lang="zh-CN" altLang="zh-CN"/>
              <a:t>组件</a:t>
            </a:r>
            <a:endParaRPr lang="zh-CN" altLang="en-US"/>
          </a:p>
        </p:txBody>
      </p:sp>
      <p:sp>
        <p:nvSpPr>
          <p:cNvPr id="3" name="内容占位符 2"/>
          <p:cNvSpPr>
            <a:spLocks noGrp="1"/>
          </p:cNvSpPr>
          <p:nvPr>
            <p:ph idx="1"/>
          </p:nvPr>
        </p:nvSpPr>
        <p:spPr/>
        <p:txBody>
          <a:bodyPr/>
          <a:lstStyle/>
          <a:p>
            <a:r>
              <a:rPr lang="zh-CN" altLang="zh-CN"/>
              <a:t>在官方站点的首页已经给出了</a:t>
            </a:r>
            <a:r>
              <a:rPr lang="en-US" altLang="zh-CN"/>
              <a:t>Seata</a:t>
            </a:r>
            <a:r>
              <a:rPr lang="zh-CN" altLang="zh-CN"/>
              <a:t>项目托管的</a:t>
            </a:r>
            <a:r>
              <a:rPr lang="en-US" altLang="zh-CN"/>
              <a:t>GITHub</a:t>
            </a:r>
            <a:r>
              <a:rPr lang="zh-CN" altLang="zh-CN"/>
              <a:t>地址（</a:t>
            </a:r>
            <a:r>
              <a:rPr lang="en-US" altLang="zh-CN"/>
              <a:t>https://github.com/seata/seata/releases</a:t>
            </a:r>
            <a:r>
              <a:rPr lang="zh-CN" altLang="zh-CN"/>
              <a:t>），直接点开连接即可得到</a:t>
            </a:r>
            <a:r>
              <a:rPr lang="en-US" altLang="zh-CN"/>
              <a:t>Seata</a:t>
            </a:r>
            <a:r>
              <a:rPr lang="zh-CN" altLang="zh-CN"/>
              <a:t>的源代码以及打包后的部署应用程序</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685" y="1970617"/>
            <a:ext cx="9717617" cy="470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35038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Seata</a:t>
            </a:r>
            <a:r>
              <a:rPr lang="zh-CN" altLang="zh-CN"/>
              <a:t>服务安装与配置</a:t>
            </a:r>
            <a:endParaRPr lang="zh-CN" altLang="en-US"/>
          </a:p>
        </p:txBody>
      </p:sp>
      <p:sp>
        <p:nvSpPr>
          <p:cNvPr id="3" name="内容占位符 2"/>
          <p:cNvSpPr>
            <a:spLocks noGrp="1"/>
          </p:cNvSpPr>
          <p:nvPr>
            <p:ph idx="1"/>
          </p:nvPr>
        </p:nvSpPr>
        <p:spPr/>
        <p:txBody>
          <a:bodyPr/>
          <a:lstStyle/>
          <a:p>
            <a:r>
              <a:rPr lang="en-US" altLang="zh-CN"/>
              <a:t>Seata</a:t>
            </a:r>
            <a:r>
              <a:rPr lang="zh-CN" altLang="zh-CN"/>
              <a:t>本质上属于一个服务应用，所以要想让其他微服务可以正确的使用</a:t>
            </a:r>
            <a:r>
              <a:rPr lang="en-US" altLang="zh-CN"/>
              <a:t>Seata</a:t>
            </a:r>
            <a:r>
              <a:rPr lang="zh-CN" altLang="zh-CN"/>
              <a:t>服务应用，则需要将</a:t>
            </a:r>
            <a:r>
              <a:rPr lang="en-US" altLang="zh-CN"/>
              <a:t>Seata</a:t>
            </a:r>
            <a:r>
              <a:rPr lang="zh-CN" altLang="zh-CN"/>
              <a:t>应用在</a:t>
            </a:r>
            <a:r>
              <a:rPr lang="en-US" altLang="zh-CN"/>
              <a:t>Nacos</a:t>
            </a:r>
            <a:r>
              <a:rPr lang="zh-CN" altLang="zh-CN"/>
              <a:t>中进行注册（通过</a:t>
            </a:r>
            <a:r>
              <a:rPr lang="en-US" altLang="zh-CN"/>
              <a:t>registry.conf</a:t>
            </a:r>
            <a:r>
              <a:rPr lang="zh-CN" altLang="zh-CN"/>
              <a:t>配置文件实现），这样其他的参与到分布式事务处理的微服务才可以通过</a:t>
            </a:r>
            <a:r>
              <a:rPr lang="en-US" altLang="zh-CN"/>
              <a:t>Nacos</a:t>
            </a:r>
            <a:r>
              <a:rPr lang="zh-CN" altLang="zh-CN"/>
              <a:t>获取</a:t>
            </a:r>
            <a:r>
              <a:rPr lang="en-US" altLang="zh-CN"/>
              <a:t>Seata</a:t>
            </a:r>
            <a:r>
              <a:rPr lang="zh-CN" altLang="zh-CN"/>
              <a:t>应用的信息。所有通过</a:t>
            </a:r>
            <a:r>
              <a:rPr lang="en-US" altLang="zh-CN"/>
              <a:t>Seata</a:t>
            </a:r>
            <a:r>
              <a:rPr lang="zh-CN" altLang="zh-CN"/>
              <a:t>实现的事务处理需要存储相关的信息，而</a:t>
            </a:r>
            <a:r>
              <a:rPr lang="en-US" altLang="zh-CN"/>
              <a:t>Seata</a:t>
            </a:r>
            <a:r>
              <a:rPr lang="zh-CN" altLang="zh-CN"/>
              <a:t>在实现存储时也较为灵活，可以根据需要选择文件、数据库或</a:t>
            </a:r>
            <a:r>
              <a:rPr lang="en-US" altLang="zh-CN"/>
              <a:t>Redis</a:t>
            </a:r>
            <a:r>
              <a:rPr lang="zh-CN" altLang="zh-CN"/>
              <a:t>实现存储（通过</a:t>
            </a:r>
            <a:r>
              <a:rPr lang="en-US" altLang="zh-CN"/>
              <a:t>file.conf</a:t>
            </a:r>
            <a:r>
              <a:rPr lang="zh-CN" altLang="zh-CN"/>
              <a:t>配置文件实现），在配置完成后还需要将</a:t>
            </a:r>
            <a:r>
              <a:rPr lang="en-US" altLang="zh-CN"/>
              <a:t>Seata</a:t>
            </a:r>
            <a:r>
              <a:rPr lang="zh-CN" altLang="zh-CN"/>
              <a:t>相关的配置项保存在</a:t>
            </a:r>
            <a:r>
              <a:rPr lang="en-US" altLang="zh-CN"/>
              <a:t>Nacos</a:t>
            </a:r>
            <a:r>
              <a:rPr lang="zh-CN" altLang="zh-CN"/>
              <a:t>之中，这样才可以构建起一个完整的</a:t>
            </a:r>
            <a:r>
              <a:rPr lang="en-US" altLang="zh-CN"/>
              <a:t>Seata</a:t>
            </a:r>
            <a:r>
              <a:rPr lang="zh-CN" altLang="zh-CN"/>
              <a:t>应用</a:t>
            </a:r>
            <a:endParaRPr lang="zh-CN" altLang="en-US"/>
          </a:p>
        </p:txBody>
      </p:sp>
      <p:pic>
        <p:nvPicPr>
          <p:cNvPr id="4" name="图片 3"/>
          <p:cNvPicPr>
            <a:picLocks noChangeAspect="1"/>
          </p:cNvPicPr>
          <p:nvPr/>
        </p:nvPicPr>
        <p:blipFill>
          <a:blip r:embed="rId2"/>
          <a:stretch>
            <a:fillRect/>
          </a:stretch>
        </p:blipFill>
        <p:spPr>
          <a:xfrm>
            <a:off x="387339" y="3380572"/>
            <a:ext cx="11380310" cy="3164162"/>
          </a:xfrm>
          <a:prstGeom prst="rect">
            <a:avLst/>
          </a:prstGeom>
        </p:spPr>
      </p:pic>
    </p:spTree>
    <p:extLst>
      <p:ext uri="{BB962C8B-B14F-4D97-AF65-F5344CB8AC3E}">
        <p14:creationId xmlns:p14="http://schemas.microsoft.com/office/powerpoint/2010/main" val="3040947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上传</a:t>
            </a:r>
            <a:r>
              <a:rPr lang="en-US" altLang="zh-CN"/>
              <a:t>Seata</a:t>
            </a:r>
            <a:r>
              <a:rPr lang="zh-CN" altLang="zh-CN"/>
              <a:t>数据库脚本</a:t>
            </a:r>
            <a:endParaRPr lang="zh-CN" altLang="en-US"/>
          </a:p>
        </p:txBody>
      </p:sp>
      <p:sp>
        <p:nvSpPr>
          <p:cNvPr id="3" name="内容占位符 2"/>
          <p:cNvSpPr>
            <a:spLocks noGrp="1"/>
          </p:cNvSpPr>
          <p:nvPr>
            <p:ph idx="1"/>
          </p:nvPr>
        </p:nvSpPr>
        <p:spPr/>
        <p:txBody>
          <a:bodyPr/>
          <a:lstStyle/>
          <a:p>
            <a:r>
              <a:rPr lang="zh-CN" altLang="zh-CN"/>
              <a:t>将</a:t>
            </a:r>
            <a:r>
              <a:rPr lang="en-US" altLang="zh-CN"/>
              <a:t>Seata</a:t>
            </a:r>
            <a:r>
              <a:rPr lang="zh-CN" altLang="zh-CN"/>
              <a:t>数据库创建脚本的上传到</a:t>
            </a:r>
            <a:r>
              <a:rPr lang="en-US" altLang="zh-CN"/>
              <a:t>Linux</a:t>
            </a:r>
            <a:r>
              <a:rPr lang="zh-CN" altLang="zh-CN"/>
              <a:t>主机的“</a:t>
            </a:r>
            <a:r>
              <a:rPr lang="en-US" altLang="zh-CN"/>
              <a:t>/var/ftp</a:t>
            </a:r>
            <a:r>
              <a:rPr lang="zh-CN" altLang="zh-CN"/>
              <a:t>”目录之中，</a:t>
            </a:r>
            <a:r>
              <a:rPr lang="en-US" altLang="zh-CN"/>
              <a:t>Seata</a:t>
            </a:r>
            <a:r>
              <a:rPr lang="zh-CN" altLang="zh-CN"/>
              <a:t>所提供的数据库创建脚本保存在</a:t>
            </a:r>
            <a:r>
              <a:rPr lang="en-US" altLang="zh-CN"/>
              <a:t>Seata</a:t>
            </a:r>
            <a:r>
              <a:rPr lang="zh-CN" altLang="zh-CN"/>
              <a:t>源代码目录之中</a:t>
            </a:r>
            <a:endParaRPr lang="zh-CN" altLang="en-US"/>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98" y="1792923"/>
            <a:ext cx="11774191"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43320" y="1782446"/>
            <a:ext cx="5681616" cy="646331"/>
          </a:xfrm>
          <a:prstGeom prst="rect">
            <a:avLst/>
          </a:prstGeom>
        </p:spPr>
        <p:txBody>
          <a:bodyPr wrap="square">
            <a:spAutoFit/>
          </a:bodyPr>
          <a:lstStyle/>
          <a:p>
            <a:pPr algn="just">
              <a:spcAft>
                <a:spcPts val="0"/>
              </a:spcAft>
            </a:pPr>
            <a:r>
              <a:rPr lang="en-US" altLang="zh-CN" b="1" kern="100">
                <a:latin typeface="Times New Roman" panose="02020603050405020304" pitchFamily="18" charset="0"/>
                <a:ea typeface="宋体" panose="02010600030101010101" pitchFamily="2" charset="-122"/>
              </a:rPr>
              <a:t>CREATE DATABASE seata CHARACTER SET UTF8 ;</a:t>
            </a:r>
            <a:endParaRPr lang="zh-CN" altLang="zh-CN" sz="2400" b="1" kern="100">
              <a:latin typeface="Times New Roman" panose="02020603050405020304" pitchFamily="18" charset="0"/>
              <a:ea typeface="宋体" panose="02010600030101010101" pitchFamily="2" charset="-122"/>
            </a:endParaRPr>
          </a:p>
          <a:p>
            <a:r>
              <a:rPr lang="en-US" altLang="zh-CN" b="1" kern="100">
                <a:latin typeface="Times New Roman" panose="02020603050405020304" pitchFamily="18" charset="0"/>
                <a:ea typeface="宋体" panose="02010600030101010101" pitchFamily="2" charset="-122"/>
              </a:rPr>
              <a:t>USE seata;</a:t>
            </a:r>
            <a:endParaRPr lang="zh-CN" altLang="en-US" b="1"/>
          </a:p>
        </p:txBody>
      </p:sp>
    </p:spTree>
    <p:extLst>
      <p:ext uri="{BB962C8B-B14F-4D97-AF65-F5344CB8AC3E}">
        <p14:creationId xmlns:p14="http://schemas.microsoft.com/office/powerpoint/2010/main" val="16391506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registry.conf</a:t>
            </a:r>
            <a:r>
              <a:rPr lang="zh-CN" altLang="zh-CN"/>
              <a:t>配置文件</a:t>
            </a:r>
            <a:endParaRPr lang="zh-CN" altLang="en-US"/>
          </a:p>
        </p:txBody>
      </p:sp>
      <p:sp>
        <p:nvSpPr>
          <p:cNvPr id="3" name="内容占位符 2"/>
          <p:cNvSpPr>
            <a:spLocks noGrp="1"/>
          </p:cNvSpPr>
          <p:nvPr>
            <p:ph idx="1"/>
          </p:nvPr>
        </p:nvSpPr>
        <p:spPr/>
        <p:txBody>
          <a:bodyPr/>
          <a:lstStyle/>
          <a:p>
            <a:r>
              <a:rPr lang="zh-CN" altLang="en-US"/>
              <a:t>打开配置文件</a:t>
            </a:r>
            <a:r>
              <a:rPr lang="zh-CN" altLang="en-US" smtClean="0"/>
              <a:t>：</a:t>
            </a:r>
            <a:endParaRPr lang="en-US" altLang="zh-CN" smtClean="0"/>
          </a:p>
          <a:p>
            <a:pPr lvl="1"/>
            <a:r>
              <a:rPr lang="en-US" altLang="zh-CN" smtClean="0"/>
              <a:t>vi </a:t>
            </a:r>
            <a:r>
              <a:rPr lang="en-US" altLang="zh-CN"/>
              <a:t>/</a:t>
            </a:r>
            <a:r>
              <a:rPr lang="en-US" altLang="zh-CN" smtClean="0"/>
              <a:t>usr/local/seata/seata-server-1.4.2/conf/registry.conf</a:t>
            </a:r>
          </a:p>
          <a:p>
            <a:r>
              <a:rPr lang="zh-CN" altLang="en-US"/>
              <a:t>编辑配置项：</a:t>
            </a:r>
          </a:p>
        </p:txBody>
      </p:sp>
      <p:graphicFrame>
        <p:nvGraphicFramePr>
          <p:cNvPr id="4" name="表格 3"/>
          <p:cNvGraphicFramePr>
            <a:graphicFrameLocks noGrp="1"/>
          </p:cNvGraphicFramePr>
          <p:nvPr>
            <p:extLst/>
          </p:nvPr>
        </p:nvGraphicFramePr>
        <p:xfrm>
          <a:off x="285274" y="2168434"/>
          <a:ext cx="11576526" cy="3033485"/>
        </p:xfrm>
        <a:graphic>
          <a:graphicData uri="http://schemas.openxmlformats.org/drawingml/2006/table">
            <a:tbl>
              <a:tblPr firstRow="1" firstCol="1" lastRow="1" lastCol="1" bandRow="1" bandCol="1">
                <a:tableStyleId>{5940675A-B579-460E-94D1-54222C63F5DA}</a:tableStyleId>
              </a:tblPr>
              <a:tblGrid>
                <a:gridCol w="11576526">
                  <a:extLst>
                    <a:ext uri="{9D8B030D-6E8A-4147-A177-3AD203B41FA5}">
                      <a16:colId xmlns:a16="http://schemas.microsoft.com/office/drawing/2014/main" val="2841385458"/>
                    </a:ext>
                  </a:extLst>
                </a:gridCol>
              </a:tblGrid>
              <a:tr h="3033485">
                <a:tc>
                  <a:txBody>
                    <a:bodyPr/>
                    <a:lstStyle/>
                    <a:p>
                      <a:pPr algn="just">
                        <a:spcAft>
                          <a:spcPts val="0"/>
                        </a:spcAft>
                      </a:pPr>
                      <a:r>
                        <a:rPr lang="en-US" sz="1600" kern="100">
                          <a:effectLst/>
                        </a:rPr>
                        <a:t>registry {</a:t>
                      </a:r>
                      <a:endParaRPr lang="zh-CN" sz="1600" kern="100">
                        <a:effectLst/>
                      </a:endParaRPr>
                    </a:p>
                    <a:p>
                      <a:pPr algn="just">
                        <a:spcAft>
                          <a:spcPts val="0"/>
                        </a:spcAft>
                      </a:pPr>
                      <a:r>
                        <a:rPr lang="en-US" sz="1600" kern="100">
                          <a:effectLst/>
                        </a:rPr>
                        <a:t>  type = "nacos"</a:t>
                      </a:r>
                      <a:endParaRPr lang="zh-CN" sz="1600" kern="100">
                        <a:effectLst/>
                      </a:endParaRPr>
                    </a:p>
                    <a:p>
                      <a:pPr algn="just">
                        <a:spcAft>
                          <a:spcPts val="0"/>
                        </a:spcAft>
                      </a:pPr>
                      <a:r>
                        <a:rPr lang="en-US" sz="1600" kern="100">
                          <a:effectLst/>
                        </a:rPr>
                        <a:t>  nacos {</a:t>
                      </a:r>
                      <a:endParaRPr lang="zh-CN" sz="1600" kern="100">
                        <a:effectLst/>
                      </a:endParaRPr>
                    </a:p>
                    <a:p>
                      <a:pPr algn="just">
                        <a:spcAft>
                          <a:spcPts val="0"/>
                        </a:spcAft>
                      </a:pPr>
                      <a:r>
                        <a:rPr lang="en-US" sz="1600" kern="100">
                          <a:effectLst/>
                        </a:rPr>
                        <a:t>    application = "seata-server"</a:t>
                      </a:r>
                      <a:endParaRPr lang="zh-CN" sz="1600" kern="100">
                        <a:effectLst/>
                      </a:endParaRPr>
                    </a:p>
                    <a:p>
                      <a:pPr algn="just">
                        <a:spcAft>
                          <a:spcPts val="0"/>
                        </a:spcAft>
                      </a:pPr>
                      <a:r>
                        <a:rPr lang="en-US" sz="1600" kern="100">
                          <a:effectLst/>
                        </a:rPr>
                        <a:t>    serverAddr = "nacos-server:8848"</a:t>
                      </a:r>
                      <a:endParaRPr lang="zh-CN" sz="1600" kern="100">
                        <a:effectLst/>
                      </a:endParaRPr>
                    </a:p>
                    <a:p>
                      <a:pPr algn="just">
                        <a:spcAft>
                          <a:spcPts val="0"/>
                        </a:spcAft>
                      </a:pPr>
                      <a:r>
                        <a:rPr lang="en-US" sz="1600" kern="100">
                          <a:effectLst/>
                        </a:rPr>
                        <a:t>    group = "SEATA_GROUP"</a:t>
                      </a:r>
                      <a:endParaRPr lang="zh-CN" sz="1600" kern="100">
                        <a:effectLst/>
                      </a:endParaRPr>
                    </a:p>
                    <a:p>
                      <a:pPr algn="just">
                        <a:spcAft>
                          <a:spcPts val="0"/>
                        </a:spcAft>
                      </a:pPr>
                      <a:r>
                        <a:rPr lang="en-US" sz="1600" kern="100">
                          <a:effectLst/>
                        </a:rPr>
                        <a:t>    namespace = "af4c2724-87ca-4f23-aa50-b60c4b70134c"</a:t>
                      </a:r>
                      <a:endParaRPr lang="zh-CN" sz="1600" kern="100">
                        <a:effectLst/>
                      </a:endParaRPr>
                    </a:p>
                    <a:p>
                      <a:pPr algn="just">
                        <a:spcAft>
                          <a:spcPts val="0"/>
                        </a:spcAft>
                      </a:pPr>
                      <a:r>
                        <a:rPr lang="en-US" sz="1600" kern="100">
                          <a:effectLst/>
                        </a:rPr>
                        <a:t>    cluster = "SeataCluster"</a:t>
                      </a:r>
                      <a:endParaRPr lang="zh-CN" sz="1600" kern="100">
                        <a:effectLst/>
                      </a:endParaRPr>
                    </a:p>
                    <a:p>
                      <a:pPr algn="just">
                        <a:spcAft>
                          <a:spcPts val="0"/>
                        </a:spcAft>
                      </a:pPr>
                      <a:r>
                        <a:rPr lang="en-US" sz="1600" kern="100">
                          <a:effectLst/>
                        </a:rPr>
                        <a:t>    username = "nacos"</a:t>
                      </a:r>
                      <a:endParaRPr lang="zh-CN" sz="1600" kern="100">
                        <a:effectLst/>
                      </a:endParaRPr>
                    </a:p>
                    <a:p>
                      <a:pPr algn="just">
                        <a:spcAft>
                          <a:spcPts val="0"/>
                        </a:spcAft>
                      </a:pPr>
                      <a:r>
                        <a:rPr lang="en-US" sz="1600" kern="100">
                          <a:effectLst/>
                        </a:rPr>
                        <a:t>    password = "nacos"</a:t>
                      </a:r>
                      <a:endParaRPr lang="zh-CN" sz="1600" kern="100">
                        <a:effectLst/>
                      </a:endParaRPr>
                    </a:p>
                    <a:p>
                      <a:pPr algn="just">
                        <a:spcAft>
                          <a:spcPts val="0"/>
                        </a:spcAft>
                      </a:pPr>
                      <a:r>
                        <a:rPr lang="en-US" sz="1600" kern="100">
                          <a:effectLst/>
                        </a:rPr>
                        <a:t>  } # </a:t>
                      </a:r>
                      <a:r>
                        <a:rPr lang="zh-CN" sz="1600" kern="100">
                          <a:effectLst/>
                        </a:rPr>
                        <a:t>其他配置项，略</a:t>
                      </a:r>
                      <a:r>
                        <a:rPr lang="en-US" sz="1600" kern="100">
                          <a:effectLst/>
                        </a:rPr>
                        <a:t>…</a:t>
                      </a:r>
                      <a:endParaRPr lang="zh-CN" sz="1600" kern="100">
                        <a:effectLst/>
                      </a:endParaRPr>
                    </a:p>
                    <a:p>
                      <a:pPr algn="just">
                        <a:spcAft>
                          <a:spcPts val="0"/>
                        </a:spcAft>
                      </a:pPr>
                      <a:r>
                        <a:rPr lang="en-US"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81635856"/>
                  </a:ext>
                </a:extLst>
              </a:tr>
            </a:tbl>
          </a:graphicData>
        </a:graphic>
      </p:graphicFrame>
    </p:spTree>
    <p:extLst>
      <p:ext uri="{BB962C8B-B14F-4D97-AF65-F5344CB8AC3E}">
        <p14:creationId xmlns:p14="http://schemas.microsoft.com/office/powerpoint/2010/main" val="3210042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SpringCloudStream</a:t>
            </a:r>
            <a:r>
              <a:rPr lang="zh-CN" altLang="zh-CN"/>
              <a:t>输出配置</a:t>
            </a:r>
            <a:endParaRPr lang="zh-CN" altLang="en-US"/>
          </a:p>
        </p:txBody>
      </p:sp>
      <p:sp>
        <p:nvSpPr>
          <p:cNvPr id="3" name="内容占位符 2"/>
          <p:cNvSpPr>
            <a:spLocks noGrp="1"/>
          </p:cNvSpPr>
          <p:nvPr>
            <p:ph idx="1"/>
          </p:nvPr>
        </p:nvSpPr>
        <p:spPr/>
        <p:txBody>
          <a:bodyPr>
            <a:normAutofit lnSpcReduction="10000"/>
          </a:bodyPr>
          <a:lstStyle/>
          <a:p>
            <a:r>
              <a:rPr lang="en-US" altLang="zh-CN"/>
              <a:t>SpringCloudStream</a:t>
            </a:r>
            <a:r>
              <a:rPr lang="zh-CN" altLang="zh-CN"/>
              <a:t>是一套标准的消息驱动程序模型，这样就意味着只要开发者根据模型编写出了程序代码，那么这套代码就可以在已支持的消息组件之中任意的移</a:t>
            </a:r>
            <a:r>
              <a:rPr lang="zh-CN" altLang="zh-CN" smtClean="0"/>
              <a:t>植</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zh-CN"/>
              <a:t>在进行</a:t>
            </a:r>
            <a:r>
              <a:rPr lang="en-US" altLang="zh-CN"/>
              <a:t>SpringCloudStream</a:t>
            </a:r>
            <a:r>
              <a:rPr lang="zh-CN" altLang="zh-CN"/>
              <a:t>输出配置时，需要在“</a:t>
            </a:r>
            <a:r>
              <a:rPr lang="en-US" altLang="zh-CN"/>
              <a:t>spring.cloud.stream.bindings.[</a:t>
            </a:r>
            <a:r>
              <a:rPr lang="zh-CN" altLang="zh-CN"/>
              <a:t>名称</a:t>
            </a:r>
            <a:r>
              <a:rPr lang="en-US" altLang="zh-CN"/>
              <a:t>]</a:t>
            </a:r>
            <a:r>
              <a:rPr lang="zh-CN" altLang="zh-CN"/>
              <a:t>”配置项下进行配置，而这些配置都是为了构建一个</a:t>
            </a:r>
            <a:r>
              <a:rPr lang="en-US" altLang="zh-CN"/>
              <a:t>MessageChannel</a:t>
            </a:r>
            <a:r>
              <a:rPr lang="zh-CN" altLang="zh-CN"/>
              <a:t>的接口实例，只要存在有该接口实例就可以实现消息的发送</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41" y="1679574"/>
            <a:ext cx="11511693"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26053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file.conf</a:t>
            </a:r>
            <a:r>
              <a:rPr lang="zh-CN" altLang="zh-CN"/>
              <a:t>文件</a:t>
            </a:r>
            <a:endParaRPr lang="zh-CN" altLang="en-US"/>
          </a:p>
        </p:txBody>
      </p:sp>
      <p:sp>
        <p:nvSpPr>
          <p:cNvPr id="3" name="内容占位符 2"/>
          <p:cNvSpPr>
            <a:spLocks noGrp="1"/>
          </p:cNvSpPr>
          <p:nvPr>
            <p:ph idx="1"/>
          </p:nvPr>
        </p:nvSpPr>
        <p:spPr/>
        <p:txBody>
          <a:bodyPr/>
          <a:lstStyle/>
          <a:p>
            <a:r>
              <a:rPr lang="zh-CN" altLang="en-US"/>
              <a:t>打开配置文件</a:t>
            </a:r>
            <a:r>
              <a:rPr lang="zh-CN" altLang="en-US" smtClean="0"/>
              <a:t>：</a:t>
            </a:r>
            <a:endParaRPr lang="en-US" altLang="zh-CN" smtClean="0"/>
          </a:p>
          <a:p>
            <a:pPr lvl="1"/>
            <a:r>
              <a:rPr lang="en-US" altLang="zh-CN"/>
              <a:t>vi /usr/local/seata/seata-server-1.4.2/conf/file.conf</a:t>
            </a:r>
            <a:endParaRPr lang="zh-CN" altLang="en-US"/>
          </a:p>
          <a:p>
            <a:r>
              <a:rPr lang="zh-CN" altLang="en-US"/>
              <a:t>编辑配置项：</a:t>
            </a:r>
          </a:p>
          <a:p>
            <a:endParaRPr lang="zh-CN" altLang="en-US"/>
          </a:p>
        </p:txBody>
      </p:sp>
      <p:graphicFrame>
        <p:nvGraphicFramePr>
          <p:cNvPr id="4" name="表格 3"/>
          <p:cNvGraphicFramePr>
            <a:graphicFrameLocks noGrp="1"/>
          </p:cNvGraphicFramePr>
          <p:nvPr>
            <p:extLst/>
          </p:nvPr>
        </p:nvGraphicFramePr>
        <p:xfrm>
          <a:off x="198120" y="2123122"/>
          <a:ext cx="11765280" cy="4501197"/>
        </p:xfrm>
        <a:graphic>
          <a:graphicData uri="http://schemas.openxmlformats.org/drawingml/2006/table">
            <a:tbl>
              <a:tblPr firstRow="1" firstCol="1" lastRow="1" lastCol="1" bandRow="1" bandCol="1">
                <a:tableStyleId>{5940675A-B579-460E-94D1-54222C63F5DA}</a:tableStyleId>
              </a:tblPr>
              <a:tblGrid>
                <a:gridCol w="11765280">
                  <a:extLst>
                    <a:ext uri="{9D8B030D-6E8A-4147-A177-3AD203B41FA5}">
                      <a16:colId xmlns:a16="http://schemas.microsoft.com/office/drawing/2014/main" val="1562037380"/>
                    </a:ext>
                  </a:extLst>
                </a:gridCol>
              </a:tblGrid>
              <a:tr h="4501197">
                <a:tc>
                  <a:txBody>
                    <a:bodyPr/>
                    <a:lstStyle/>
                    <a:p>
                      <a:pPr algn="just">
                        <a:spcAft>
                          <a:spcPts val="0"/>
                        </a:spcAft>
                      </a:pPr>
                      <a:r>
                        <a:rPr lang="en-US" sz="1600" kern="100">
                          <a:effectLst/>
                        </a:rPr>
                        <a:t>store {</a:t>
                      </a:r>
                      <a:endParaRPr lang="zh-CN" sz="1600" kern="100">
                        <a:effectLst/>
                      </a:endParaRPr>
                    </a:p>
                    <a:p>
                      <a:pPr algn="just">
                        <a:spcAft>
                          <a:spcPts val="0"/>
                        </a:spcAft>
                      </a:pPr>
                      <a:r>
                        <a:rPr lang="en-US" sz="1600" kern="100">
                          <a:effectLst/>
                        </a:rPr>
                        <a:t>  mode = "db"</a:t>
                      </a:r>
                      <a:endParaRPr lang="zh-CN" sz="1600" kern="100">
                        <a:effectLst/>
                      </a:endParaRPr>
                    </a:p>
                    <a:p>
                      <a:pPr algn="just">
                        <a:spcAft>
                          <a:spcPts val="0"/>
                        </a:spcAft>
                      </a:pPr>
                      <a:r>
                        <a:rPr lang="en-US" sz="1600" kern="100">
                          <a:effectLst/>
                        </a:rPr>
                        <a:t>  db {</a:t>
                      </a:r>
                      <a:endParaRPr lang="zh-CN" sz="1600" kern="100">
                        <a:effectLst/>
                      </a:endParaRPr>
                    </a:p>
                    <a:p>
                      <a:pPr algn="just">
                        <a:spcAft>
                          <a:spcPts val="0"/>
                        </a:spcAft>
                      </a:pPr>
                      <a:r>
                        <a:rPr lang="en-US" sz="1600" kern="100">
                          <a:effectLst/>
                        </a:rPr>
                        <a:t>    datasource = "druid"</a:t>
                      </a:r>
                      <a:endParaRPr lang="zh-CN" sz="1600" kern="100">
                        <a:effectLst/>
                      </a:endParaRPr>
                    </a:p>
                    <a:p>
                      <a:pPr algn="just">
                        <a:spcAft>
                          <a:spcPts val="0"/>
                        </a:spcAft>
                      </a:pPr>
                      <a:r>
                        <a:rPr lang="en-US" sz="1600" kern="100">
                          <a:effectLst/>
                        </a:rPr>
                        <a:t>    dbType = "mysql"</a:t>
                      </a:r>
                      <a:endParaRPr lang="zh-CN" sz="1600" kern="100">
                        <a:effectLst/>
                      </a:endParaRPr>
                    </a:p>
                    <a:p>
                      <a:pPr algn="just">
                        <a:spcAft>
                          <a:spcPts val="0"/>
                        </a:spcAft>
                      </a:pPr>
                      <a:r>
                        <a:rPr lang="en-US" sz="1600" kern="100">
                          <a:effectLst/>
                        </a:rPr>
                        <a:t>    driverClassName = "com.mysql.jdbc.Driver"</a:t>
                      </a:r>
                      <a:endParaRPr lang="zh-CN" sz="1600" kern="100">
                        <a:effectLst/>
                      </a:endParaRPr>
                    </a:p>
                    <a:p>
                      <a:pPr algn="just">
                        <a:spcAft>
                          <a:spcPts val="0"/>
                        </a:spcAft>
                      </a:pPr>
                      <a:r>
                        <a:rPr lang="en-US" sz="1600" kern="100">
                          <a:effectLst/>
                        </a:rPr>
                        <a:t>    url = "jdbc:mysql://192.168.190.191:3306/seata?rewriteBatchedStatements=true"</a:t>
                      </a:r>
                      <a:endParaRPr lang="zh-CN" sz="1600" kern="100">
                        <a:effectLst/>
                      </a:endParaRPr>
                    </a:p>
                    <a:p>
                      <a:pPr algn="just">
                        <a:spcAft>
                          <a:spcPts val="0"/>
                        </a:spcAft>
                      </a:pPr>
                      <a:r>
                        <a:rPr lang="en-US" sz="1600" kern="100">
                          <a:effectLst/>
                        </a:rPr>
                        <a:t>    user = "root"</a:t>
                      </a:r>
                      <a:endParaRPr lang="zh-CN" sz="1600" kern="100">
                        <a:effectLst/>
                      </a:endParaRPr>
                    </a:p>
                    <a:p>
                      <a:pPr algn="just">
                        <a:spcAft>
                          <a:spcPts val="0"/>
                        </a:spcAft>
                      </a:pPr>
                      <a:r>
                        <a:rPr lang="en-US" sz="1600" kern="100">
                          <a:effectLst/>
                        </a:rPr>
                        <a:t>    password = "mysqladmin"</a:t>
                      </a:r>
                      <a:endParaRPr lang="zh-CN" sz="1600" kern="100">
                        <a:effectLst/>
                      </a:endParaRPr>
                    </a:p>
                    <a:p>
                      <a:pPr algn="just">
                        <a:spcAft>
                          <a:spcPts val="0"/>
                        </a:spcAft>
                      </a:pPr>
                      <a:r>
                        <a:rPr lang="en-US" sz="1600" kern="100">
                          <a:effectLst/>
                        </a:rPr>
                        <a:t>    minConn = 5</a:t>
                      </a:r>
                      <a:endParaRPr lang="zh-CN" sz="1600" kern="100">
                        <a:effectLst/>
                      </a:endParaRPr>
                    </a:p>
                    <a:p>
                      <a:pPr algn="just">
                        <a:spcAft>
                          <a:spcPts val="0"/>
                        </a:spcAft>
                      </a:pPr>
                      <a:r>
                        <a:rPr lang="en-US" sz="1600" kern="100">
                          <a:effectLst/>
                        </a:rPr>
                        <a:t>    maxConn = 10</a:t>
                      </a:r>
                      <a:endParaRPr lang="zh-CN" sz="1600" kern="100">
                        <a:effectLst/>
                      </a:endParaRPr>
                    </a:p>
                    <a:p>
                      <a:pPr algn="just">
                        <a:spcAft>
                          <a:spcPts val="0"/>
                        </a:spcAft>
                      </a:pPr>
                      <a:r>
                        <a:rPr lang="en-US" sz="1600" kern="100">
                          <a:effectLst/>
                        </a:rPr>
                        <a:t>    globalTable = "global_table"</a:t>
                      </a:r>
                      <a:endParaRPr lang="zh-CN" sz="1600" kern="100">
                        <a:effectLst/>
                      </a:endParaRPr>
                    </a:p>
                    <a:p>
                      <a:pPr algn="just">
                        <a:spcAft>
                          <a:spcPts val="0"/>
                        </a:spcAft>
                      </a:pPr>
                      <a:r>
                        <a:rPr lang="en-US" sz="1600" kern="100">
                          <a:effectLst/>
                        </a:rPr>
                        <a:t>    branchTable = "branch_table"</a:t>
                      </a:r>
                      <a:endParaRPr lang="zh-CN" sz="1600" kern="100">
                        <a:effectLst/>
                      </a:endParaRPr>
                    </a:p>
                    <a:p>
                      <a:pPr algn="just">
                        <a:spcAft>
                          <a:spcPts val="0"/>
                        </a:spcAft>
                      </a:pPr>
                      <a:r>
                        <a:rPr lang="en-US" sz="1600" kern="100">
                          <a:effectLst/>
                        </a:rPr>
                        <a:t>    lockTable = "lock_table"</a:t>
                      </a:r>
                      <a:endParaRPr lang="zh-CN" sz="1600" kern="100">
                        <a:effectLst/>
                      </a:endParaRPr>
                    </a:p>
                    <a:p>
                      <a:pPr algn="just">
                        <a:spcAft>
                          <a:spcPts val="0"/>
                        </a:spcAft>
                      </a:pPr>
                      <a:r>
                        <a:rPr lang="en-US" sz="1600" kern="100">
                          <a:effectLst/>
                        </a:rPr>
                        <a:t>    queryLimit = 10</a:t>
                      </a:r>
                      <a:endParaRPr lang="zh-CN" sz="1600" kern="100">
                        <a:effectLst/>
                      </a:endParaRPr>
                    </a:p>
                    <a:p>
                      <a:pPr algn="just">
                        <a:spcAft>
                          <a:spcPts val="0"/>
                        </a:spcAft>
                      </a:pPr>
                      <a:r>
                        <a:rPr lang="en-US" sz="1600" kern="100">
                          <a:effectLst/>
                        </a:rPr>
                        <a:t>    maxWait = 5000</a:t>
                      </a:r>
                      <a:endParaRPr lang="zh-CN" sz="1600" kern="100">
                        <a:effectLst/>
                      </a:endParaRPr>
                    </a:p>
                    <a:p>
                      <a:pPr algn="just">
                        <a:spcAft>
                          <a:spcPts val="0"/>
                        </a:spcAft>
                      </a:pPr>
                      <a:r>
                        <a:rPr lang="en-US" sz="1600" kern="100">
                          <a:effectLst/>
                        </a:rPr>
                        <a:t>  }</a:t>
                      </a:r>
                      <a:endParaRPr lang="zh-CN" sz="1600" kern="100">
                        <a:effectLst/>
                      </a:endParaRPr>
                    </a:p>
                    <a:p>
                      <a:pPr algn="just">
                        <a:spcAft>
                          <a:spcPts val="0"/>
                        </a:spcAft>
                      </a:pPr>
                      <a:r>
                        <a:rPr lang="en-US"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57818786"/>
                  </a:ext>
                </a:extLst>
              </a:tr>
            </a:tbl>
          </a:graphicData>
        </a:graphic>
      </p:graphicFrame>
    </p:spTree>
    <p:extLst>
      <p:ext uri="{BB962C8B-B14F-4D97-AF65-F5344CB8AC3E}">
        <p14:creationId xmlns:p14="http://schemas.microsoft.com/office/powerpoint/2010/main" val="13019633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服务配置</a:t>
            </a:r>
            <a:endParaRPr lang="zh-CN" altLang="en-US"/>
          </a:p>
        </p:txBody>
      </p:sp>
      <p:sp>
        <p:nvSpPr>
          <p:cNvPr id="3" name="内容占位符 2"/>
          <p:cNvSpPr>
            <a:spLocks noGrp="1"/>
          </p:cNvSpPr>
          <p:nvPr>
            <p:ph idx="1"/>
          </p:nvPr>
        </p:nvSpPr>
        <p:spPr/>
        <p:txBody>
          <a:bodyPr/>
          <a:lstStyle/>
          <a:p>
            <a:r>
              <a:rPr lang="zh-CN" altLang="en-US" smtClean="0"/>
              <a:t>更新</a:t>
            </a:r>
            <a:r>
              <a:rPr lang="en-US" altLang="zh-CN" smtClean="0"/>
              <a:t>MySQL</a:t>
            </a:r>
            <a:r>
              <a:rPr lang="zh-CN" altLang="en-US" smtClean="0"/>
              <a:t>驱动：</a:t>
            </a:r>
            <a:endParaRPr lang="en-US" altLang="zh-CN" smtClean="0"/>
          </a:p>
          <a:p>
            <a:pPr lvl="1"/>
            <a:r>
              <a:rPr lang="en-US" altLang="zh-CN"/>
              <a:t>mv /usr/local/seata/seata-server-1.4.2/lib/jdbc/mysql-connector-java-8.0.19.jar /usr/local/seata/seata-server-1.4.2/lib/</a:t>
            </a:r>
            <a:endParaRPr lang="en-US" altLang="zh-CN" smtClean="0"/>
          </a:p>
          <a:p>
            <a:r>
              <a:rPr lang="zh-CN" altLang="en-US" smtClean="0"/>
              <a:t>启动</a:t>
            </a:r>
            <a:r>
              <a:rPr lang="en-US" altLang="zh-CN" smtClean="0"/>
              <a:t>Seata</a:t>
            </a:r>
            <a:r>
              <a:rPr lang="zh-CN" altLang="en-US" smtClean="0"/>
              <a:t>服务：</a:t>
            </a:r>
            <a:endParaRPr lang="en-US" altLang="zh-CN" smtClean="0"/>
          </a:p>
          <a:p>
            <a:pPr lvl="1"/>
            <a:r>
              <a:rPr lang="en-US" altLang="zh-CN"/>
              <a:t>nohup /usr/local/seata/seata-server-1.4.2/bin/seata-server.sh &gt; /usr/local/seata/seata-server-1.4.2/logs/seata.log 2&gt;&amp;1 &amp;</a:t>
            </a:r>
            <a:endParaRPr lang="en-US" altLang="zh-CN" smtClean="0"/>
          </a:p>
          <a:p>
            <a:r>
              <a:rPr lang="zh-CN" altLang="en-US" smtClean="0"/>
              <a:t>防火墙配置：</a:t>
            </a:r>
            <a:endParaRPr lang="en-US" altLang="zh-CN" smtClean="0"/>
          </a:p>
          <a:p>
            <a:pPr lvl="1"/>
            <a:r>
              <a:rPr lang="zh-CN" altLang="en-US"/>
              <a:t>添加新的防火墙规则</a:t>
            </a:r>
            <a:r>
              <a:rPr lang="zh-CN" altLang="en-US" smtClean="0"/>
              <a:t>：</a:t>
            </a:r>
            <a:r>
              <a:rPr lang="en-US" altLang="zh-CN" smtClean="0"/>
              <a:t>firewall-cmd </a:t>
            </a:r>
            <a:r>
              <a:rPr lang="en-US" altLang="zh-CN"/>
              <a:t>--zone=public --add-port=8091/tcp --permanent</a:t>
            </a:r>
          </a:p>
          <a:p>
            <a:pPr lvl="1"/>
            <a:r>
              <a:rPr lang="zh-CN" altLang="en-US"/>
              <a:t>重新加载防火墙配置</a:t>
            </a:r>
            <a:r>
              <a:rPr lang="zh-CN" altLang="en-US" smtClean="0"/>
              <a:t>：</a:t>
            </a:r>
            <a:r>
              <a:rPr lang="en-US" altLang="zh-CN" smtClean="0"/>
              <a:t>firewall-cmd </a:t>
            </a:r>
            <a:r>
              <a:rPr lang="en-US" altLang="zh-CN"/>
              <a:t>--reload</a:t>
            </a:r>
          </a:p>
          <a:p>
            <a:pPr lvl="1"/>
            <a:endParaRPr lang="en-US" altLang="zh-CN"/>
          </a:p>
          <a:p>
            <a:endParaRPr lang="zh-CN" altLang="en-US"/>
          </a:p>
        </p:txBody>
      </p:sp>
    </p:spTree>
    <p:extLst>
      <p:ext uri="{BB962C8B-B14F-4D97-AF65-F5344CB8AC3E}">
        <p14:creationId xmlns:p14="http://schemas.microsoft.com/office/powerpoint/2010/main" val="23873248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config.txt</a:t>
            </a:r>
            <a:r>
              <a:rPr lang="zh-CN" altLang="en-US" smtClean="0"/>
              <a:t>配置</a:t>
            </a:r>
            <a:endParaRPr lang="zh-CN" altLang="en-US"/>
          </a:p>
        </p:txBody>
      </p:sp>
      <p:sp>
        <p:nvSpPr>
          <p:cNvPr id="3" name="内容占位符 2"/>
          <p:cNvSpPr>
            <a:spLocks noGrp="1"/>
          </p:cNvSpPr>
          <p:nvPr>
            <p:ph idx="1"/>
          </p:nvPr>
        </p:nvSpPr>
        <p:spPr/>
        <p:txBody>
          <a:bodyPr/>
          <a:lstStyle/>
          <a:p>
            <a:r>
              <a:rPr lang="zh-CN" altLang="en-US"/>
              <a:t>打开配置文件</a:t>
            </a:r>
            <a:r>
              <a:rPr lang="zh-CN" altLang="en-US" smtClean="0"/>
              <a:t>：</a:t>
            </a:r>
            <a:endParaRPr lang="en-US" altLang="zh-CN" smtClean="0"/>
          </a:p>
          <a:p>
            <a:pPr lvl="1"/>
            <a:r>
              <a:rPr lang="en-US" altLang="zh-CN" smtClean="0"/>
              <a:t>vi </a:t>
            </a:r>
            <a:r>
              <a:rPr lang="en-US" altLang="zh-CN"/>
              <a:t>/usr/local/seata/seata-server-1.4.2/config.txt</a:t>
            </a:r>
          </a:p>
          <a:p>
            <a:r>
              <a:rPr lang="zh-CN" altLang="en-US"/>
              <a:t>修改部分配置</a:t>
            </a:r>
            <a:r>
              <a:rPr lang="zh-CN" altLang="en-US" smtClean="0"/>
              <a:t>：</a:t>
            </a:r>
            <a:endParaRPr lang="en-US" altLang="zh-CN" smtClean="0"/>
          </a:p>
          <a:p>
            <a:pPr lvl="1"/>
            <a:r>
              <a:rPr lang="en-US" altLang="zh-CN" smtClean="0"/>
              <a:t>service.vgroupMapping.my_test_tx_group=default</a:t>
            </a:r>
            <a:endParaRPr lang="en-US" altLang="zh-CN"/>
          </a:p>
          <a:p>
            <a:pPr lvl="1"/>
            <a:r>
              <a:rPr lang="en-US" altLang="zh-CN"/>
              <a:t>store.mode=db</a:t>
            </a:r>
          </a:p>
          <a:p>
            <a:pPr lvl="1"/>
            <a:r>
              <a:rPr lang="en-US" altLang="zh-CN"/>
              <a:t>store.db.url=jdbc:mysql://192.168.190.190:3306/seata?useUnicode=true&amp;rewriteBatchedStatements=true</a:t>
            </a:r>
          </a:p>
          <a:p>
            <a:pPr lvl="1"/>
            <a:r>
              <a:rPr lang="en-US" altLang="zh-CN"/>
              <a:t>store.db.user=root</a:t>
            </a:r>
          </a:p>
          <a:p>
            <a:pPr lvl="1"/>
            <a:r>
              <a:rPr lang="en-US" altLang="zh-CN"/>
              <a:t>store.db.password=mysqladmin</a:t>
            </a:r>
          </a:p>
          <a:p>
            <a:endParaRPr lang="zh-CN" altLang="en-US"/>
          </a:p>
        </p:txBody>
      </p:sp>
    </p:spTree>
    <p:extLst>
      <p:ext uri="{BB962C8B-B14F-4D97-AF65-F5344CB8AC3E}">
        <p14:creationId xmlns:p14="http://schemas.microsoft.com/office/powerpoint/2010/main" val="34443770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配置上传</a:t>
            </a:r>
            <a:endParaRPr lang="zh-CN" altLang="en-US"/>
          </a:p>
        </p:txBody>
      </p:sp>
      <p:sp>
        <p:nvSpPr>
          <p:cNvPr id="3" name="内容占位符 2"/>
          <p:cNvSpPr>
            <a:spLocks noGrp="1"/>
          </p:cNvSpPr>
          <p:nvPr>
            <p:ph idx="1"/>
          </p:nvPr>
        </p:nvSpPr>
        <p:spPr/>
        <p:txBody>
          <a:bodyPr/>
          <a:lstStyle/>
          <a:p>
            <a:r>
              <a:rPr lang="zh-CN" altLang="en-US"/>
              <a:t>切换当前目录</a:t>
            </a:r>
            <a:r>
              <a:rPr lang="zh-CN" altLang="en-US" smtClean="0"/>
              <a:t>：</a:t>
            </a:r>
            <a:endParaRPr lang="en-US" altLang="zh-CN" smtClean="0"/>
          </a:p>
          <a:p>
            <a:pPr lvl="1"/>
            <a:r>
              <a:rPr lang="en-US" altLang="zh-CN" smtClean="0"/>
              <a:t>cd </a:t>
            </a:r>
            <a:r>
              <a:rPr lang="en-US" altLang="zh-CN"/>
              <a:t>/usr/local/seata/seata-server-1.4.2/bin</a:t>
            </a:r>
          </a:p>
          <a:p>
            <a:r>
              <a:rPr lang="zh-CN" altLang="en-US"/>
              <a:t>提交配置项</a:t>
            </a:r>
            <a:r>
              <a:rPr lang="zh-CN" altLang="en-US" smtClean="0"/>
              <a:t>：</a:t>
            </a:r>
            <a:endParaRPr lang="en-US" altLang="zh-CN" smtClean="0"/>
          </a:p>
          <a:p>
            <a:pPr lvl="1"/>
            <a:r>
              <a:rPr lang="en-US" altLang="zh-CN" smtClean="0"/>
              <a:t>sh </a:t>
            </a:r>
            <a:r>
              <a:rPr lang="en-US" altLang="zh-CN"/>
              <a:t>/usr/local/seata/seata-server-1.4.2/bin/nacos-config.sh -h nacos-server -p 8848 </a:t>
            </a:r>
            <a:r>
              <a:rPr lang="en-US" altLang="zh-CN" smtClean="0"/>
              <a:t>\ </a:t>
            </a:r>
            <a:r>
              <a:rPr lang="en-US" altLang="zh-CN"/>
              <a:t>-t af4c2724-87ca-4f23-aa50-b60c4b70134c -g SEATA_GROUP -u nacos -w nacos</a:t>
            </a:r>
          </a:p>
          <a:p>
            <a:endParaRPr lang="zh-CN" altLang="en-US"/>
          </a:p>
        </p:txBody>
      </p:sp>
      <p:pic>
        <p:nvPicPr>
          <p:cNvPr id="717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561" y="2746375"/>
            <a:ext cx="10095865" cy="383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44271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AT</a:t>
            </a:r>
            <a:r>
              <a:rPr lang="zh-CN" altLang="en-US"/>
              <a:t>模式处理</a:t>
            </a:r>
          </a:p>
        </p:txBody>
      </p:sp>
      <p:sp>
        <p:nvSpPr>
          <p:cNvPr id="3" name="内容占位符 2"/>
          <p:cNvSpPr>
            <a:spLocks noGrp="1"/>
          </p:cNvSpPr>
          <p:nvPr>
            <p:ph idx="1"/>
          </p:nvPr>
        </p:nvSpPr>
        <p:spPr/>
        <p:txBody>
          <a:bodyPr/>
          <a:lstStyle/>
          <a:p>
            <a:r>
              <a:rPr lang="en-US" altLang="zh-CN"/>
              <a:t>AT</a:t>
            </a:r>
            <a:r>
              <a:rPr lang="zh-CN" altLang="en-US"/>
              <a:t>模式是基于</a:t>
            </a:r>
            <a:r>
              <a:rPr lang="en-US" altLang="zh-CN"/>
              <a:t>XA</a:t>
            </a:r>
            <a:r>
              <a:rPr lang="zh-CN" altLang="en-US"/>
              <a:t>事务演化而来的一个分布式事务处理模型，最大的特点是需要在每个微服务的数据库之中额外创建一张“</a:t>
            </a:r>
            <a:r>
              <a:rPr lang="en-US" altLang="zh-CN"/>
              <a:t>undo_log”</a:t>
            </a:r>
            <a:r>
              <a:rPr lang="zh-CN" altLang="en-US"/>
              <a:t>数据表，该表主要用于数据回滚内容的记录，在每次第一阶段事务提交前先将原始的数据记录在此表之中，如果全局事务没有任何问题，则进行第二阶段提交，如果出现问题，将根据</a:t>
            </a:r>
            <a:r>
              <a:rPr lang="en-US" altLang="zh-CN"/>
              <a:t>undo_log</a:t>
            </a:r>
            <a:r>
              <a:rPr lang="zh-CN" altLang="en-US"/>
              <a:t>表中的内容实现数据回滚</a:t>
            </a:r>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428" y="2706529"/>
            <a:ext cx="11398131" cy="380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1979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undo_log</a:t>
            </a:r>
            <a:r>
              <a:rPr lang="zh-CN" altLang="zh-CN" smtClean="0"/>
              <a:t>数</a:t>
            </a:r>
            <a:r>
              <a:rPr lang="zh-CN" altLang="zh-CN"/>
              <a:t>据表</a:t>
            </a:r>
            <a:endParaRPr lang="zh-CN" altLang="en-US"/>
          </a:p>
        </p:txBody>
      </p:sp>
      <p:graphicFrame>
        <p:nvGraphicFramePr>
          <p:cNvPr id="4" name="表格 3"/>
          <p:cNvGraphicFramePr>
            <a:graphicFrameLocks noGrp="1"/>
          </p:cNvGraphicFramePr>
          <p:nvPr>
            <p:extLst/>
          </p:nvPr>
        </p:nvGraphicFramePr>
        <p:xfrm>
          <a:off x="218599" y="849086"/>
          <a:ext cx="11727868" cy="5843813"/>
        </p:xfrm>
        <a:graphic>
          <a:graphicData uri="http://schemas.openxmlformats.org/drawingml/2006/table">
            <a:tbl>
              <a:tblPr firstRow="1" firstCol="1" lastRow="1" lastCol="1" bandRow="1" bandCol="1">
                <a:tableStyleId>{5940675A-B579-460E-94D1-54222C63F5DA}</a:tableStyleId>
              </a:tblPr>
              <a:tblGrid>
                <a:gridCol w="11727868">
                  <a:extLst>
                    <a:ext uri="{9D8B030D-6E8A-4147-A177-3AD203B41FA5}">
                      <a16:colId xmlns:a16="http://schemas.microsoft.com/office/drawing/2014/main" val="970647702"/>
                    </a:ext>
                  </a:extLst>
                </a:gridCol>
              </a:tblGrid>
              <a:tr h="5843813">
                <a:tc>
                  <a:txBody>
                    <a:bodyPr/>
                    <a:lstStyle/>
                    <a:p>
                      <a:r>
                        <a:rPr lang="en-US" sz="1800">
                          <a:effectLst/>
                        </a:rPr>
                        <a:t>CREATE TABLE IF NOT EXISTS `undo_log`(</a:t>
                      </a:r>
                      <a:br>
                        <a:rPr lang="en-US" sz="1800">
                          <a:effectLst/>
                        </a:rPr>
                      </a:br>
                      <a:r>
                        <a:rPr lang="en-US" sz="1800">
                          <a:effectLst/>
                        </a:rPr>
                        <a:t>    `branch_id`       BIGINT(20)   NOT NULL COMMENT 'branch transaction id',</a:t>
                      </a:r>
                      <a:br>
                        <a:rPr lang="en-US" sz="1800">
                          <a:effectLst/>
                        </a:rPr>
                      </a:br>
                      <a:r>
                        <a:rPr lang="en-US" sz="1800">
                          <a:effectLst/>
                        </a:rPr>
                        <a:t>    `xid`              VARCHAR(100) NOT NULL COMMENT 'global transaction id',</a:t>
                      </a:r>
                      <a:br>
                        <a:rPr lang="en-US" sz="1800">
                          <a:effectLst/>
                        </a:rPr>
                      </a:br>
                      <a:r>
                        <a:rPr lang="en-US" sz="1800">
                          <a:effectLst/>
                        </a:rPr>
                        <a:t>    `context`         VARCHAR(128) NOT NULL COMMENT 'undo_log context,such as serialization',</a:t>
                      </a:r>
                      <a:br>
                        <a:rPr lang="en-US" sz="1800">
                          <a:effectLst/>
                        </a:rPr>
                      </a:br>
                      <a:r>
                        <a:rPr lang="en-US" sz="1800">
                          <a:effectLst/>
                        </a:rPr>
                        <a:t>    `rollback_info`  LONGBLOB     NOT NULL COMMENT 'rollback info',</a:t>
                      </a:r>
                      <a:br>
                        <a:rPr lang="en-US" sz="1800">
                          <a:effectLst/>
                        </a:rPr>
                      </a:br>
                      <a:r>
                        <a:rPr lang="en-US" sz="1800">
                          <a:effectLst/>
                        </a:rPr>
                        <a:t>    `log_status`      INT(11)      NOT NULL COMMENT '0:normal status,1:defense status',</a:t>
                      </a:r>
                      <a:br>
                        <a:rPr lang="en-US" sz="1800">
                          <a:effectLst/>
                        </a:rPr>
                      </a:br>
                      <a:r>
                        <a:rPr lang="en-US" sz="1800">
                          <a:effectLst/>
                        </a:rPr>
                        <a:t>    `log_created`     DATETIME(6)  NOT NULL COMMENT 'create datetime',</a:t>
                      </a:r>
                      <a:br>
                        <a:rPr lang="en-US" sz="1800">
                          <a:effectLst/>
                        </a:rPr>
                      </a:br>
                      <a:r>
                        <a:rPr lang="en-US" sz="1800">
                          <a:effectLst/>
                        </a:rPr>
                        <a:t>    `log_modified`    DATETIME(6)  NOT NULL COMMENT 'modify datetime',</a:t>
                      </a:r>
                      <a:br>
                        <a:rPr lang="en-US" sz="1800">
                          <a:effectLst/>
                        </a:rPr>
                      </a:br>
                      <a:r>
                        <a:rPr lang="en-US" sz="1800">
                          <a:effectLst/>
                        </a:rPr>
                        <a:t>    UNIQUE KEY `ux_undo_log` (`xid`, `branch_id`)</a:t>
                      </a:r>
                      <a:br>
                        <a:rPr lang="en-US" sz="1800">
                          <a:effectLst/>
                        </a:rPr>
                      </a:br>
                      <a:r>
                        <a:rPr lang="en-US" sz="1800">
                          <a:effectLst/>
                        </a:rPr>
                        <a:t>) ENGINE = InnoDB</a:t>
                      </a:r>
                      <a:br>
                        <a:rPr lang="en-US" sz="1800">
                          <a:effectLst/>
                        </a:rPr>
                      </a:br>
                      <a:r>
                        <a:rPr lang="en-US" sz="1800">
                          <a:effectLst/>
                        </a:rPr>
                        <a:t>  AUTO_INCREMENT = 1</a:t>
                      </a:r>
                      <a:br>
                        <a:rPr lang="en-US" sz="1800">
                          <a:effectLst/>
                        </a:rPr>
                      </a:br>
                      <a:r>
                        <a:rPr lang="en-US" sz="1800">
                          <a:effectLst/>
                        </a:rPr>
                        <a:t>  DEFAULT CHARSET = utf8 COMMENT ='AT transaction mode undo table';</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4071430445"/>
                  </a:ext>
                </a:extLst>
              </a:tr>
            </a:tbl>
          </a:graphicData>
        </a:graphic>
      </p:graphicFrame>
    </p:spTree>
    <p:extLst>
      <p:ext uri="{BB962C8B-B14F-4D97-AF65-F5344CB8AC3E}">
        <p14:creationId xmlns:p14="http://schemas.microsoft.com/office/powerpoint/2010/main" val="19260429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build.gradle</a:t>
            </a:r>
            <a:r>
              <a:rPr lang="zh-CN" altLang="zh-CN" smtClean="0"/>
              <a:t>配置</a:t>
            </a:r>
            <a:endParaRPr lang="zh-CN" altLang="en-US"/>
          </a:p>
        </p:txBody>
      </p:sp>
      <p:graphicFrame>
        <p:nvGraphicFramePr>
          <p:cNvPr id="4" name="表格 3"/>
          <p:cNvGraphicFramePr>
            <a:graphicFrameLocks noGrp="1"/>
          </p:cNvGraphicFramePr>
          <p:nvPr>
            <p:extLst/>
          </p:nvPr>
        </p:nvGraphicFramePr>
        <p:xfrm>
          <a:off x="239766" y="849087"/>
          <a:ext cx="11622034" cy="2863546"/>
        </p:xfrm>
        <a:graphic>
          <a:graphicData uri="http://schemas.openxmlformats.org/drawingml/2006/table">
            <a:tbl>
              <a:tblPr firstRow="1" firstCol="1" lastRow="1" lastCol="1" bandRow="1" bandCol="1">
                <a:tableStyleId>{5940675A-B579-460E-94D1-54222C63F5DA}</a:tableStyleId>
              </a:tblPr>
              <a:tblGrid>
                <a:gridCol w="11622034">
                  <a:extLst>
                    <a:ext uri="{9D8B030D-6E8A-4147-A177-3AD203B41FA5}">
                      <a16:colId xmlns:a16="http://schemas.microsoft.com/office/drawing/2014/main" val="1012976961"/>
                    </a:ext>
                  </a:extLst>
                </a:gridCol>
              </a:tblGrid>
              <a:tr h="2863546">
                <a:tc>
                  <a:txBody>
                    <a:bodyPr/>
                    <a:lstStyle/>
                    <a:p>
                      <a:r>
                        <a:rPr lang="en-US" sz="1400">
                          <a:effectLst/>
                        </a:rPr>
                        <a:t>implementation('com.alibaba.cloud:spring-cloud-starter-alibaba-seata:2021.1') {</a:t>
                      </a:r>
                      <a:br>
                        <a:rPr lang="en-US" sz="1400">
                          <a:effectLst/>
                        </a:rPr>
                      </a:br>
                      <a:r>
                        <a:rPr lang="en-US" sz="1400">
                          <a:effectLst/>
                        </a:rPr>
                        <a:t>    exclude group: 'io.seata', module: 'seata-spring-boot-starter'	// </a:t>
                      </a:r>
                      <a:r>
                        <a:rPr lang="zh-CN" sz="1400">
                          <a:effectLst/>
                        </a:rPr>
                        <a:t>排除旧依赖</a:t>
                      </a:r>
                      <a:r>
                        <a:rPr lang="en-US" sz="1400">
                          <a:effectLst/>
                        </a:rPr>
                        <a:t>}</a:t>
                      </a:r>
                      <a:br>
                        <a:rPr lang="en-US" sz="1400">
                          <a:effectLst/>
                        </a:rPr>
                      </a:br>
                      <a:r>
                        <a:rPr lang="en-US" sz="1400">
                          <a:effectLst/>
                        </a:rPr>
                        <a:t>implementation('io.seata:seata-spring-boot-starter:1.4.2')</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646214148"/>
                  </a:ext>
                </a:extLst>
              </a:tr>
            </a:tbl>
          </a:graphicData>
        </a:graphic>
      </p:graphicFrame>
    </p:spTree>
    <p:extLst>
      <p:ext uri="{BB962C8B-B14F-4D97-AF65-F5344CB8AC3E}">
        <p14:creationId xmlns:p14="http://schemas.microsoft.com/office/powerpoint/2010/main" val="19788428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配置文件</a:t>
            </a:r>
            <a:endParaRPr lang="zh-CN" altLang="en-US"/>
          </a:p>
        </p:txBody>
      </p:sp>
      <p:graphicFrame>
        <p:nvGraphicFramePr>
          <p:cNvPr id="4" name="表格 3"/>
          <p:cNvGraphicFramePr>
            <a:graphicFrameLocks noGrp="1"/>
          </p:cNvGraphicFramePr>
          <p:nvPr>
            <p:extLst/>
          </p:nvPr>
        </p:nvGraphicFramePr>
        <p:xfrm>
          <a:off x="235531" y="881062"/>
          <a:ext cx="11681301" cy="5786437"/>
        </p:xfrm>
        <a:graphic>
          <a:graphicData uri="http://schemas.openxmlformats.org/drawingml/2006/table">
            <a:tbl>
              <a:tblPr firstRow="1" firstCol="1" lastRow="1" lastCol="1" bandRow="1" bandCol="1">
                <a:tableStyleId>{5940675A-B579-460E-94D1-54222C63F5DA}</a:tableStyleId>
              </a:tblPr>
              <a:tblGrid>
                <a:gridCol w="11681301">
                  <a:extLst>
                    <a:ext uri="{9D8B030D-6E8A-4147-A177-3AD203B41FA5}">
                      <a16:colId xmlns:a16="http://schemas.microsoft.com/office/drawing/2014/main" val="3316107301"/>
                    </a:ext>
                  </a:extLst>
                </a:gridCol>
              </a:tblGrid>
              <a:tr h="5786437">
                <a:tc>
                  <a:txBody>
                    <a:bodyPr/>
                    <a:lstStyle/>
                    <a:p>
                      <a:r>
                        <a:rPr lang="en-US" sz="1600">
                          <a:effectLst/>
                        </a:rPr>
                        <a:t>seata: 							# Seata</a:t>
                      </a:r>
                      <a:r>
                        <a:rPr lang="zh-CN" sz="1600">
                          <a:effectLst/>
                        </a:rPr>
                        <a:t>配置</a:t>
                      </a:r>
                      <a:r>
                        <a:rPr lang="en-US" sz="1600">
                          <a:effectLst/>
                        </a:rPr>
                        <a:t/>
                      </a:r>
                      <a:br>
                        <a:rPr lang="en-US" sz="1600">
                          <a:effectLst/>
                        </a:rPr>
                      </a:br>
                      <a:r>
                        <a:rPr lang="en-US" sz="1600">
                          <a:effectLst/>
                        </a:rPr>
                        <a:t>  application-id: seata-server 				# Seata</a:t>
                      </a:r>
                      <a:r>
                        <a:rPr lang="zh-CN" sz="1600">
                          <a:effectLst/>
                        </a:rPr>
                        <a:t>应用名称</a:t>
                      </a:r>
                      <a:r>
                        <a:rPr lang="en-US" sz="1600">
                          <a:effectLst/>
                        </a:rPr>
                        <a:t/>
                      </a:r>
                      <a:br>
                        <a:rPr lang="en-US" sz="1600">
                          <a:effectLst/>
                        </a:rPr>
                      </a:br>
                      <a:r>
                        <a:rPr lang="en-US" sz="1600">
                          <a:effectLst/>
                        </a:rPr>
                        <a:t>  tx-service-group: my_test_tx_group 			# </a:t>
                      </a:r>
                      <a:r>
                        <a:rPr lang="zh-CN" sz="1600">
                          <a:effectLst/>
                        </a:rPr>
                        <a:t>事务组</a:t>
                      </a:r>
                      <a:r>
                        <a:rPr lang="en-US" sz="1600">
                          <a:effectLst/>
                        </a:rPr>
                        <a:t/>
                      </a:r>
                      <a:br>
                        <a:rPr lang="en-US" sz="1600">
                          <a:effectLst/>
                        </a:rPr>
                      </a:br>
                      <a:r>
                        <a:rPr lang="en-US" sz="1600">
                          <a:effectLst/>
                        </a:rPr>
                        <a:t>  service: 						# </a:t>
                      </a:r>
                      <a:r>
                        <a:rPr lang="zh-CN" sz="1600">
                          <a:effectLst/>
                        </a:rPr>
                        <a:t>服务配置</a:t>
                      </a:r>
                      <a:r>
                        <a:rPr lang="en-US" sz="1600">
                          <a:effectLst/>
                        </a:rPr>
                        <a:t/>
                      </a:r>
                      <a:br>
                        <a:rPr lang="en-US" sz="1600">
                          <a:effectLst/>
                        </a:rPr>
                      </a:br>
                      <a:r>
                        <a:rPr lang="en-US" sz="1600">
                          <a:effectLst/>
                        </a:rPr>
                        <a:t>    vgroup-mapping: 					# </a:t>
                      </a:r>
                      <a:r>
                        <a:rPr lang="zh-CN" sz="1600">
                          <a:effectLst/>
                        </a:rPr>
                        <a:t>事务群组</a:t>
                      </a:r>
                      <a:r>
                        <a:rPr lang="en-US" sz="1600">
                          <a:effectLst/>
                        </a:rPr>
                        <a:t/>
                      </a:r>
                      <a:br>
                        <a:rPr lang="en-US" sz="1600">
                          <a:effectLst/>
                        </a:rPr>
                      </a:br>
                      <a:r>
                        <a:rPr lang="en-US" sz="1600">
                          <a:effectLst/>
                        </a:rPr>
                        <a:t>      my_test_tx_group: SeataCluster 			# </a:t>
                      </a:r>
                      <a:r>
                        <a:rPr lang="zh-CN" sz="1600">
                          <a:effectLst/>
                        </a:rPr>
                        <a:t>集群名称</a:t>
                      </a:r>
                      <a:r>
                        <a:rPr lang="en-US" sz="1600">
                          <a:effectLst/>
                        </a:rPr>
                        <a:t/>
                      </a:r>
                      <a:br>
                        <a:rPr lang="en-US" sz="1600">
                          <a:effectLst/>
                        </a:rPr>
                      </a:br>
                      <a:r>
                        <a:rPr lang="en-US" sz="1600">
                          <a:effectLst/>
                        </a:rPr>
                        <a:t>  config: 						# </a:t>
                      </a:r>
                      <a:r>
                        <a:rPr lang="zh-CN" sz="1600">
                          <a:effectLst/>
                        </a:rPr>
                        <a:t>配置抓取</a:t>
                      </a:r>
                      <a:r>
                        <a:rPr lang="en-US" sz="1600">
                          <a:effectLst/>
                        </a:rPr>
                        <a:t/>
                      </a:r>
                      <a:br>
                        <a:rPr lang="en-US" sz="1600">
                          <a:effectLst/>
                        </a:rPr>
                      </a:br>
                      <a:r>
                        <a:rPr lang="en-US" sz="1600">
                          <a:effectLst/>
                        </a:rPr>
                        <a:t>    nacos: 						# Nacos</a:t>
                      </a:r>
                      <a:r>
                        <a:rPr lang="zh-CN" sz="1600">
                          <a:effectLst/>
                        </a:rPr>
                        <a:t>存储</a:t>
                      </a:r>
                      <a:r>
                        <a:rPr lang="en-US" sz="1600">
                          <a:effectLst/>
                        </a:rPr>
                        <a:t/>
                      </a:r>
                      <a:br>
                        <a:rPr lang="en-US" sz="1600">
                          <a:effectLst/>
                        </a:rPr>
                      </a:br>
                      <a:r>
                        <a:rPr lang="en-US" sz="1600">
                          <a:effectLst/>
                        </a:rPr>
                        <a:t>      server-addr: nacos-server:8848 			# Nacos</a:t>
                      </a:r>
                      <a:r>
                        <a:rPr lang="zh-CN" sz="1600">
                          <a:effectLst/>
                        </a:rPr>
                        <a:t>地址</a:t>
                      </a:r>
                      <a:r>
                        <a:rPr lang="en-US" sz="1600">
                          <a:effectLst/>
                        </a:rPr>
                        <a:t/>
                      </a:r>
                      <a:br>
                        <a:rPr lang="en-US" sz="1600">
                          <a:effectLst/>
                        </a:rPr>
                      </a:br>
                      <a:r>
                        <a:rPr lang="en-US" sz="1600">
                          <a:effectLst/>
                        </a:rPr>
                        <a:t>      namespace: af4c2724-87ca-4f23-aa50-b60c4b70134c 	# </a:t>
                      </a:r>
                      <a:r>
                        <a:rPr lang="zh-CN" sz="1600">
                          <a:effectLst/>
                        </a:rPr>
                        <a:t>命名空间</a:t>
                      </a:r>
                      <a:r>
                        <a:rPr lang="en-US" sz="1600">
                          <a:effectLst/>
                        </a:rPr>
                        <a:t/>
                      </a:r>
                      <a:br>
                        <a:rPr lang="en-US" sz="1600">
                          <a:effectLst/>
                        </a:rPr>
                      </a:br>
                      <a:r>
                        <a:rPr lang="en-US" sz="1600">
                          <a:effectLst/>
                        </a:rPr>
                        <a:t>      group: SEATA_GROUP 					# </a:t>
                      </a:r>
                      <a:r>
                        <a:rPr lang="zh-CN" sz="1600">
                          <a:effectLst/>
                        </a:rPr>
                        <a:t>配置组</a:t>
                      </a:r>
                      <a:r>
                        <a:rPr lang="en-US" sz="1600">
                          <a:effectLst/>
                        </a:rPr>
                        <a:t/>
                      </a:r>
                      <a:br>
                        <a:rPr lang="en-US" sz="1600">
                          <a:effectLst/>
                        </a:rPr>
                      </a:br>
                      <a:r>
                        <a:rPr lang="en-US" sz="1600">
                          <a:effectLst/>
                        </a:rPr>
                        <a:t>      username: nacos 					# </a:t>
                      </a:r>
                      <a:r>
                        <a:rPr lang="zh-CN" sz="1600">
                          <a:effectLst/>
                        </a:rPr>
                        <a:t>用户名</a:t>
                      </a:r>
                      <a:r>
                        <a:rPr lang="en-US" sz="1600">
                          <a:effectLst/>
                        </a:rPr>
                        <a:t/>
                      </a:r>
                      <a:br>
                        <a:rPr lang="en-US" sz="1600">
                          <a:effectLst/>
                        </a:rPr>
                      </a:br>
                      <a:r>
                        <a:rPr lang="en-US" sz="1600">
                          <a:effectLst/>
                        </a:rPr>
                        <a:t>      password: nacos 					# </a:t>
                      </a:r>
                      <a:r>
                        <a:rPr lang="zh-CN" sz="1600">
                          <a:effectLst/>
                        </a:rPr>
                        <a:t>密码</a:t>
                      </a:r>
                      <a:r>
                        <a:rPr lang="en-US" sz="1600">
                          <a:effectLst/>
                        </a:rPr>
                        <a:t/>
                      </a:r>
                      <a:br>
                        <a:rPr lang="en-US" sz="1600">
                          <a:effectLst/>
                        </a:rPr>
                      </a:br>
                      <a:r>
                        <a:rPr lang="en-US" sz="1600">
                          <a:effectLst/>
                        </a:rPr>
                        <a:t>  registry: 						# Seata</a:t>
                      </a:r>
                      <a:r>
                        <a:rPr lang="zh-CN" sz="1600">
                          <a:effectLst/>
                        </a:rPr>
                        <a:t>注册配置</a:t>
                      </a:r>
                      <a:r>
                        <a:rPr lang="en-US" sz="1600">
                          <a:effectLst/>
                        </a:rPr>
                        <a:t/>
                      </a:r>
                      <a:br>
                        <a:rPr lang="en-US" sz="1600">
                          <a:effectLst/>
                        </a:rPr>
                      </a:br>
                      <a:r>
                        <a:rPr lang="en-US" sz="1600">
                          <a:effectLst/>
                        </a:rPr>
                        <a:t>    type: nacos 						# </a:t>
                      </a:r>
                      <a:r>
                        <a:rPr lang="zh-CN" sz="1600">
                          <a:effectLst/>
                        </a:rPr>
                        <a:t>注册类型</a:t>
                      </a:r>
                      <a:r>
                        <a:rPr lang="en-US" sz="1600">
                          <a:effectLst/>
                        </a:rPr>
                        <a:t/>
                      </a:r>
                      <a:br>
                        <a:rPr lang="en-US" sz="1600">
                          <a:effectLst/>
                        </a:rPr>
                      </a:br>
                      <a:r>
                        <a:rPr lang="en-US" sz="1600">
                          <a:effectLst/>
                        </a:rPr>
                        <a:t>    nacos: 						# Nacos</a:t>
                      </a:r>
                      <a:r>
                        <a:rPr lang="zh-CN" sz="1600">
                          <a:effectLst/>
                        </a:rPr>
                        <a:t>配置</a:t>
                      </a:r>
                      <a:r>
                        <a:rPr lang="en-US" sz="1600">
                          <a:effectLst/>
                        </a:rPr>
                        <a:t/>
                      </a:r>
                      <a:br>
                        <a:rPr lang="en-US" sz="1600">
                          <a:effectLst/>
                        </a:rPr>
                      </a:br>
                      <a:r>
                        <a:rPr lang="en-US" sz="1600">
                          <a:effectLst/>
                        </a:rPr>
                        <a:t>      application: seata-server 				# Seata</a:t>
                      </a:r>
                      <a:r>
                        <a:rPr lang="zh-CN" sz="1600">
                          <a:effectLst/>
                        </a:rPr>
                        <a:t>应用名称</a:t>
                      </a:r>
                      <a:r>
                        <a:rPr lang="en-US" sz="1600">
                          <a:effectLst/>
                        </a:rPr>
                        <a:t/>
                      </a:r>
                      <a:br>
                        <a:rPr lang="en-US" sz="1600">
                          <a:effectLst/>
                        </a:rPr>
                      </a:br>
                      <a:r>
                        <a:rPr lang="en-US" sz="1600">
                          <a:effectLst/>
                        </a:rPr>
                        <a:t>      server-addr: nacos-server:8848 			# Nacos</a:t>
                      </a:r>
                      <a:r>
                        <a:rPr lang="zh-CN" sz="1600">
                          <a:effectLst/>
                        </a:rPr>
                        <a:t>地址</a:t>
                      </a:r>
                      <a:r>
                        <a:rPr lang="en-US" sz="1600">
                          <a:effectLst/>
                        </a:rPr>
                        <a:t/>
                      </a:r>
                      <a:br>
                        <a:rPr lang="en-US" sz="1600">
                          <a:effectLst/>
                        </a:rPr>
                      </a:br>
                      <a:r>
                        <a:rPr lang="en-US" sz="1600">
                          <a:effectLst/>
                        </a:rPr>
                        <a:t>      group: SEATA_GROUP 					# </a:t>
                      </a:r>
                      <a:r>
                        <a:rPr lang="zh-CN" sz="1600">
                          <a:effectLst/>
                        </a:rPr>
                        <a:t>分组名称</a:t>
                      </a:r>
                      <a:r>
                        <a:rPr lang="en-US" sz="1600">
                          <a:effectLst/>
                        </a:rPr>
                        <a:t/>
                      </a:r>
                      <a:br>
                        <a:rPr lang="en-US" sz="1600">
                          <a:effectLst/>
                        </a:rPr>
                      </a:br>
                      <a:r>
                        <a:rPr lang="en-US" sz="1600">
                          <a:effectLst/>
                        </a:rPr>
                        <a:t>      namespace: af4c2724-87ca-4f23-aa50-b60c4b70134c 	# </a:t>
                      </a:r>
                      <a:r>
                        <a:rPr lang="zh-CN" sz="1600">
                          <a:effectLst/>
                        </a:rPr>
                        <a:t>命名空间</a:t>
                      </a:r>
                      <a:r>
                        <a:rPr lang="en-US" sz="1600">
                          <a:effectLst/>
                        </a:rPr>
                        <a:t/>
                      </a:r>
                      <a:br>
                        <a:rPr lang="en-US" sz="1600">
                          <a:effectLst/>
                        </a:rPr>
                      </a:br>
                      <a:r>
                        <a:rPr lang="en-US" sz="1600">
                          <a:effectLst/>
                        </a:rPr>
                        <a:t>      username: nacos 					# </a:t>
                      </a:r>
                      <a:r>
                        <a:rPr lang="zh-CN" sz="1600">
                          <a:effectLst/>
                        </a:rPr>
                        <a:t>用户名</a:t>
                      </a:r>
                      <a:r>
                        <a:rPr lang="en-US" sz="1600">
                          <a:effectLst/>
                        </a:rPr>
                        <a:t/>
                      </a:r>
                      <a:br>
                        <a:rPr lang="en-US" sz="1600">
                          <a:effectLst/>
                        </a:rPr>
                      </a:br>
                      <a:r>
                        <a:rPr lang="en-US" sz="1600">
                          <a:effectLst/>
                        </a:rPr>
                        <a:t>      password: nacos 					# </a:t>
                      </a:r>
                      <a:r>
                        <a:rPr lang="zh-CN" sz="1600">
                          <a:effectLst/>
                        </a:rPr>
                        <a:t>密码</a:t>
                      </a:r>
                      <a:r>
                        <a:rPr lang="en-US" sz="1600">
                          <a:effectLst/>
                        </a:rPr>
                        <a:t/>
                      </a:r>
                      <a:br>
                        <a:rPr lang="en-US" sz="1600">
                          <a:effectLst/>
                        </a:rPr>
                      </a:br>
                      <a:r>
                        <a:rPr lang="en-US" sz="1600">
                          <a:effectLst/>
                        </a:rPr>
                        <a:t>      cluster: SeataCluster 				# </a:t>
                      </a:r>
                      <a:r>
                        <a:rPr lang="zh-CN" sz="1600">
                          <a:effectLst/>
                        </a:rPr>
                        <a:t>集群名称</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270452394"/>
                  </a:ext>
                </a:extLst>
              </a:tr>
            </a:tbl>
          </a:graphicData>
        </a:graphic>
      </p:graphicFrame>
    </p:spTree>
    <p:extLst>
      <p:ext uri="{BB962C8B-B14F-4D97-AF65-F5344CB8AC3E}">
        <p14:creationId xmlns:p14="http://schemas.microsoft.com/office/powerpoint/2010/main" val="761227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微服务整合</a:t>
            </a:r>
            <a:endParaRPr lang="zh-CN" altLang="en-US"/>
          </a:p>
        </p:txBody>
      </p:sp>
      <p:graphicFrame>
        <p:nvGraphicFramePr>
          <p:cNvPr id="4" name="表格 3"/>
          <p:cNvGraphicFramePr>
            <a:graphicFrameLocks noGrp="1"/>
          </p:cNvGraphicFramePr>
          <p:nvPr>
            <p:extLst/>
          </p:nvPr>
        </p:nvGraphicFramePr>
        <p:xfrm>
          <a:off x="201666" y="849087"/>
          <a:ext cx="11761734" cy="5864980"/>
        </p:xfrm>
        <a:graphic>
          <a:graphicData uri="http://schemas.openxmlformats.org/drawingml/2006/table">
            <a:tbl>
              <a:tblPr firstRow="1" firstCol="1" lastRow="1" lastCol="1" bandRow="1" bandCol="1">
                <a:tableStyleId>{5940675A-B579-460E-94D1-54222C63F5DA}</a:tableStyleId>
              </a:tblPr>
              <a:tblGrid>
                <a:gridCol w="11761734">
                  <a:extLst>
                    <a:ext uri="{9D8B030D-6E8A-4147-A177-3AD203B41FA5}">
                      <a16:colId xmlns:a16="http://schemas.microsoft.com/office/drawing/2014/main" val="2508168571"/>
                    </a:ext>
                  </a:extLst>
                </a:gridCol>
              </a:tblGrid>
              <a:tr h="5864980">
                <a:tc>
                  <a:txBody>
                    <a:bodyPr/>
                    <a:lstStyle/>
                    <a:p>
                      <a:r>
                        <a:rPr lang="en-US" sz="1400">
                          <a:effectLst/>
                        </a:rPr>
                        <a:t>package com.yootk.consumer.action;</a:t>
                      </a:r>
                      <a:br>
                        <a:rPr lang="en-US" sz="1400">
                          <a:effectLst/>
                        </a:rPr>
                      </a:br>
                      <a:r>
                        <a:rPr lang="en-US" sz="1400">
                          <a:effectLst/>
                        </a:rPr>
                        <a:t>@RestController 						// REST</a:t>
                      </a:r>
                      <a:r>
                        <a:rPr lang="zh-CN" sz="1400">
                          <a:effectLst/>
                        </a:rPr>
                        <a:t>响应</a:t>
                      </a:r>
                      <a:r>
                        <a:rPr lang="en-US" sz="1400">
                          <a:effectLst/>
                        </a:rPr>
                        <a:t/>
                      </a:r>
                      <a:br>
                        <a:rPr lang="en-US" sz="1400">
                          <a:effectLst/>
                        </a:rPr>
                      </a:br>
                      <a:r>
                        <a:rPr lang="en-US" sz="1400">
                          <a:effectLst/>
                        </a:rPr>
                        <a:t>@RequestMapping("/consumer/company/*") 			// </a:t>
                      </a:r>
                      <a:r>
                        <a:rPr lang="zh-CN" sz="1400">
                          <a:effectLst/>
                        </a:rPr>
                        <a:t>父路径</a:t>
                      </a:r>
                      <a:r>
                        <a:rPr lang="en-US" sz="1400">
                          <a:effectLst/>
                        </a:rPr>
                        <a:t/>
                      </a:r>
                      <a:br>
                        <a:rPr lang="en-US" sz="1400">
                          <a:effectLst/>
                        </a:rPr>
                      </a:br>
                      <a:r>
                        <a:rPr lang="en-US" sz="1400">
                          <a:effectLst/>
                        </a:rPr>
                        <a:t>public class CompanyConsumerAction {</a:t>
                      </a:r>
                      <a:br>
                        <a:rPr lang="en-US" sz="1400">
                          <a:effectLst/>
                        </a:rPr>
                      </a:br>
                      <a:r>
                        <a:rPr lang="en-US" sz="1400">
                          <a:effectLst/>
                        </a:rPr>
                        <a:t>    @Autowired</a:t>
                      </a:r>
                      <a:br>
                        <a:rPr lang="en-US" sz="1400">
                          <a:effectLst/>
                        </a:rPr>
                      </a:br>
                      <a:r>
                        <a:rPr lang="en-US" sz="1400">
                          <a:effectLst/>
                        </a:rPr>
                        <a:t>    private IDeptService deptService; 			// </a:t>
                      </a:r>
                      <a:r>
                        <a:rPr lang="zh-CN" sz="1400">
                          <a:effectLst/>
                        </a:rPr>
                        <a:t>部门业务接口实例</a:t>
                      </a:r>
                      <a:r>
                        <a:rPr lang="en-US" sz="1400">
                          <a:effectLst/>
                        </a:rPr>
                        <a:t/>
                      </a:r>
                      <a:br>
                        <a:rPr lang="en-US" sz="1400">
                          <a:effectLst/>
                        </a:rPr>
                      </a:br>
                      <a:r>
                        <a:rPr lang="en-US" sz="1400">
                          <a:effectLst/>
                        </a:rPr>
                        <a:t>    @Autowired</a:t>
                      </a:r>
                      <a:br>
                        <a:rPr lang="en-US" sz="1400">
                          <a:effectLst/>
                        </a:rPr>
                      </a:br>
                      <a:r>
                        <a:rPr lang="en-US" sz="1400">
                          <a:effectLst/>
                        </a:rPr>
                        <a:t>    private IEmpService empService; 			// </a:t>
                      </a:r>
                      <a:r>
                        <a:rPr lang="zh-CN" sz="1400">
                          <a:effectLst/>
                        </a:rPr>
                        <a:t>雇员业务接口实例</a:t>
                      </a:r>
                      <a:r>
                        <a:rPr lang="en-US" sz="1400">
                          <a:effectLst/>
                        </a:rPr>
                        <a:t/>
                      </a:r>
                      <a:br>
                        <a:rPr lang="en-US" sz="1400">
                          <a:effectLst/>
                        </a:rPr>
                      </a:br>
                      <a:r>
                        <a:rPr lang="en-US" sz="1400">
                          <a:effectLst/>
                        </a:rPr>
                        <a:t>    @GetMapping("add")</a:t>
                      </a:r>
                      <a:br>
                        <a:rPr lang="en-US" sz="1400">
                          <a:effectLst/>
                        </a:rPr>
                      </a:br>
                      <a:r>
                        <a:rPr lang="en-US" sz="1400">
                          <a:effectLst/>
                        </a:rPr>
                        <a:t>    </a:t>
                      </a:r>
                      <a:r>
                        <a:rPr lang="en-US" sz="1400" u="sng">
                          <a:effectLst/>
                        </a:rPr>
                        <a:t>@GlobalTransactional</a:t>
                      </a:r>
                      <a:r>
                        <a:rPr lang="en-US" sz="1400">
                          <a:effectLst/>
                        </a:rPr>
                        <a:t> 					// </a:t>
                      </a:r>
                      <a:r>
                        <a:rPr lang="zh-CN" sz="1400">
                          <a:effectLst/>
                        </a:rPr>
                        <a:t>全局事务处理</a:t>
                      </a:r>
                      <a:r>
                        <a:rPr lang="en-US" sz="1400">
                          <a:effectLst/>
                        </a:rPr>
                        <a:t/>
                      </a:r>
                      <a:br>
                        <a:rPr lang="en-US" sz="1400">
                          <a:effectLst/>
                        </a:rPr>
                      </a:br>
                      <a:r>
                        <a:rPr lang="en-US" sz="1400">
                          <a:effectLst/>
                        </a:rPr>
                        <a:t>    public Object add(DeptDTO dept, EmpDTO emp) { 		// </a:t>
                      </a:r>
                      <a:r>
                        <a:rPr lang="zh-CN" sz="1400">
                          <a:effectLst/>
                        </a:rPr>
                        <a:t>数据增加</a:t>
                      </a:r>
                      <a:r>
                        <a:rPr lang="en-US" sz="1400">
                          <a:effectLst/>
                        </a:rPr>
                        <a:t/>
                      </a:r>
                      <a:br>
                        <a:rPr lang="en-US" sz="1400">
                          <a:effectLst/>
                        </a:rPr>
                      </a:br>
                      <a:r>
                        <a:rPr lang="en-US" sz="1400">
                          <a:effectLst/>
                        </a:rPr>
                        <a:t>        Map&lt;String, Object&gt; result = new HashMap&lt;&gt;(); 	// </a:t>
                      </a:r>
                      <a:r>
                        <a:rPr lang="zh-CN" sz="1400">
                          <a:effectLst/>
                        </a:rPr>
                        <a:t>保存增加结果</a:t>
                      </a:r>
                      <a:r>
                        <a:rPr lang="en-US" sz="1400">
                          <a:effectLst/>
                        </a:rPr>
                        <a:t/>
                      </a:r>
                      <a:br>
                        <a:rPr lang="en-US" sz="1400">
                          <a:effectLst/>
                        </a:rPr>
                      </a:br>
                      <a:r>
                        <a:rPr lang="en-US" sz="1400">
                          <a:effectLst/>
                        </a:rPr>
                        <a:t>        this.deptService.add(dept); 			// </a:t>
                      </a:r>
                      <a:r>
                        <a:rPr lang="zh-CN" sz="1400">
                          <a:effectLst/>
                        </a:rPr>
                        <a:t>调用部门微服务</a:t>
                      </a:r>
                      <a:r>
                        <a:rPr lang="en-US" sz="1400">
                          <a:effectLst/>
                        </a:rPr>
                        <a:t/>
                      </a:r>
                      <a:br>
                        <a:rPr lang="en-US" sz="1400">
                          <a:effectLst/>
                        </a:rPr>
                      </a:br>
                      <a:r>
                        <a:rPr lang="en-US" sz="1400">
                          <a:effectLst/>
                        </a:rPr>
                        <a:t>        result.put("dept", dept); 				// </a:t>
                      </a:r>
                      <a:r>
                        <a:rPr lang="zh-CN" sz="1400">
                          <a:effectLst/>
                        </a:rPr>
                        <a:t>保存结果</a:t>
                      </a:r>
                      <a:r>
                        <a:rPr lang="en-US" sz="1400">
                          <a:effectLst/>
                        </a:rPr>
                        <a:t/>
                      </a:r>
                      <a:br>
                        <a:rPr lang="en-US" sz="1400">
                          <a:effectLst/>
                        </a:rPr>
                      </a:br>
                      <a:r>
                        <a:rPr lang="en-US" sz="1400">
                          <a:effectLst/>
                        </a:rPr>
                        <a:t>        emp.setDeptno(dept.getDeptno());			// </a:t>
                      </a:r>
                      <a:r>
                        <a:rPr lang="zh-CN" sz="1400">
                          <a:effectLst/>
                        </a:rPr>
                        <a:t>设置部门编号（随意）</a:t>
                      </a:r>
                      <a:r>
                        <a:rPr lang="en-US" sz="1400">
                          <a:effectLst/>
                        </a:rPr>
                        <a:t/>
                      </a:r>
                      <a:br>
                        <a:rPr lang="en-US" sz="1400">
                          <a:effectLst/>
                        </a:rPr>
                      </a:br>
                      <a:r>
                        <a:rPr lang="en-US" sz="1400">
                          <a:effectLst/>
                        </a:rPr>
                        <a:t>        String ename = emp.getEname();			// </a:t>
                      </a:r>
                      <a:r>
                        <a:rPr lang="zh-CN" sz="1400">
                          <a:effectLst/>
                        </a:rPr>
                        <a:t>获取雇员名称</a:t>
                      </a:r>
                      <a:r>
                        <a:rPr lang="en-US" sz="1400">
                          <a:effectLst/>
                        </a:rPr>
                        <a:t/>
                      </a:r>
                      <a:br>
                        <a:rPr lang="en-US" sz="1400">
                          <a:effectLst/>
                        </a:rPr>
                      </a:br>
                      <a:r>
                        <a:rPr lang="en-US" sz="1400">
                          <a:effectLst/>
                        </a:rPr>
                        <a:t>        for (int x = 0; x &lt; 3; x++) { 			// </a:t>
                      </a:r>
                      <a:r>
                        <a:rPr lang="zh-CN" sz="1400">
                          <a:effectLst/>
                        </a:rPr>
                        <a:t>添加三位雇员</a:t>
                      </a:r>
                      <a:r>
                        <a:rPr lang="en-US" sz="1400">
                          <a:effectLst/>
                        </a:rPr>
                        <a:t/>
                      </a:r>
                      <a:br>
                        <a:rPr lang="en-US" sz="1400">
                          <a:effectLst/>
                        </a:rPr>
                      </a:br>
                      <a:r>
                        <a:rPr lang="en-US" sz="1400">
                          <a:effectLst/>
                        </a:rPr>
                        <a:t>            emp.setEmpno(emp.getEmpno() + x); 		// </a:t>
                      </a:r>
                      <a:r>
                        <a:rPr lang="zh-CN" sz="1400">
                          <a:effectLst/>
                        </a:rPr>
                        <a:t>雇员编号</a:t>
                      </a:r>
                      <a:r>
                        <a:rPr lang="en-US" sz="1400">
                          <a:effectLst/>
                        </a:rPr>
                        <a:t/>
                      </a:r>
                      <a:br>
                        <a:rPr lang="en-US" sz="1400">
                          <a:effectLst/>
                        </a:rPr>
                      </a:br>
                      <a:r>
                        <a:rPr lang="en-US" sz="1400">
                          <a:effectLst/>
                        </a:rPr>
                        <a:t>            emp.setEname(ename + " - " + x); 		// </a:t>
                      </a:r>
                      <a:r>
                        <a:rPr lang="zh-CN" sz="1400">
                          <a:effectLst/>
                        </a:rPr>
                        <a:t>雇员姓名</a:t>
                      </a:r>
                      <a:r>
                        <a:rPr lang="en-US" sz="1400">
                          <a:effectLst/>
                        </a:rPr>
                        <a:t/>
                      </a:r>
                      <a:br>
                        <a:rPr lang="en-US" sz="1400">
                          <a:effectLst/>
                        </a:rPr>
                      </a:br>
                      <a:r>
                        <a:rPr lang="en-US" sz="1400">
                          <a:effectLst/>
                        </a:rPr>
                        <a:t>            this.empService.add(emp); 			// </a:t>
                      </a:r>
                      <a:r>
                        <a:rPr lang="zh-CN" sz="1400">
                          <a:effectLst/>
                        </a:rPr>
                        <a:t>添加雇员</a:t>
                      </a:r>
                      <a:r>
                        <a:rPr lang="en-US" sz="1400">
                          <a:effectLst/>
                        </a:rPr>
                        <a:t/>
                      </a:r>
                      <a:br>
                        <a:rPr lang="en-US" sz="1400">
                          <a:effectLst/>
                        </a:rPr>
                      </a:br>
                      <a:r>
                        <a:rPr lang="en-US" sz="1400">
                          <a:effectLst/>
                        </a:rPr>
                        <a:t>            result.put("emp-" + x, emp); 			// </a:t>
                      </a:r>
                      <a:r>
                        <a:rPr lang="zh-CN" sz="1400">
                          <a:effectLst/>
                        </a:rPr>
                        <a:t>保存结果</a:t>
                      </a:r>
                      <a:r>
                        <a:rPr lang="en-US" sz="1400">
                          <a:effectLst/>
                        </a:rPr>
                        <a:t/>
                      </a:r>
                      <a:br>
                        <a:rPr lang="en-US" sz="1400">
                          <a:effectLst/>
                        </a:rPr>
                      </a:br>
                      <a:r>
                        <a:rPr lang="en-US" sz="1400">
                          <a:effectLst/>
                        </a:rPr>
                        <a:t>        }</a:t>
                      </a:r>
                      <a:br>
                        <a:rPr lang="en-US" sz="1400">
                          <a:effectLst/>
                        </a:rPr>
                      </a:br>
                      <a:r>
                        <a:rPr lang="en-US" sz="1400">
                          <a:effectLst/>
                        </a:rPr>
                        <a:t>        return result;</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793034561"/>
                  </a:ext>
                </a:extLst>
              </a:tr>
            </a:tbl>
          </a:graphicData>
        </a:graphic>
      </p:graphicFrame>
    </p:spTree>
    <p:extLst>
      <p:ext uri="{BB962C8B-B14F-4D97-AF65-F5344CB8AC3E}">
        <p14:creationId xmlns:p14="http://schemas.microsoft.com/office/powerpoint/2010/main" val="2335108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XA</a:t>
            </a:r>
            <a:r>
              <a:rPr lang="zh-CN" altLang="en-US" smtClean="0"/>
              <a:t>模式</a:t>
            </a:r>
            <a:endParaRPr lang="zh-CN" altLang="en-US"/>
          </a:p>
        </p:txBody>
      </p:sp>
      <p:sp>
        <p:nvSpPr>
          <p:cNvPr id="3" name="内容占位符 2"/>
          <p:cNvSpPr>
            <a:spLocks noGrp="1"/>
          </p:cNvSpPr>
          <p:nvPr>
            <p:ph idx="1"/>
          </p:nvPr>
        </p:nvSpPr>
        <p:spPr/>
        <p:txBody>
          <a:bodyPr/>
          <a:lstStyle/>
          <a:p>
            <a:r>
              <a:rPr lang="zh-CN" altLang="zh-CN"/>
              <a:t>在</a:t>
            </a:r>
            <a:r>
              <a:rPr lang="en-US" altLang="zh-CN"/>
              <a:t>Seata</a:t>
            </a:r>
            <a:r>
              <a:rPr lang="zh-CN" altLang="zh-CN"/>
              <a:t>之中还提供有一种</a:t>
            </a:r>
            <a:r>
              <a:rPr lang="en-US" altLang="zh-CN"/>
              <a:t>XA</a:t>
            </a:r>
            <a:r>
              <a:rPr lang="zh-CN" altLang="zh-CN"/>
              <a:t>控制模式，该模式是直接通过数据库的</a:t>
            </a:r>
            <a:r>
              <a:rPr lang="en-US" altLang="zh-CN"/>
              <a:t>XA</a:t>
            </a:r>
            <a:r>
              <a:rPr lang="zh-CN" altLang="zh-CN"/>
              <a:t>机制实现的。在此类模式中同样不需要开发者编写大量的事务处理逻辑，一切全部交由</a:t>
            </a:r>
            <a:r>
              <a:rPr lang="en-US" altLang="zh-CN"/>
              <a:t>Seata</a:t>
            </a:r>
            <a:r>
              <a:rPr lang="zh-CN" altLang="zh-CN"/>
              <a:t>处理。而实现其操作的过程中只需要将项目中使用的</a:t>
            </a:r>
            <a:r>
              <a:rPr lang="en-US" altLang="zh-CN"/>
              <a:t>DruidDataSource</a:t>
            </a:r>
            <a:r>
              <a:rPr lang="zh-CN" altLang="zh-CN"/>
              <a:t>更换为</a:t>
            </a:r>
            <a:r>
              <a:rPr lang="en-US" altLang="zh-CN"/>
              <a:t>DataSourceProxyXA</a:t>
            </a:r>
            <a:r>
              <a:rPr lang="zh-CN" altLang="zh-CN"/>
              <a:t>接口对象实例即可。</a:t>
            </a:r>
            <a:endParaRPr lang="zh-CN" altLang="en-US"/>
          </a:p>
        </p:txBody>
      </p:sp>
      <p:graphicFrame>
        <p:nvGraphicFramePr>
          <p:cNvPr id="4" name="表格 3"/>
          <p:cNvGraphicFramePr>
            <a:graphicFrameLocks noGrp="1"/>
          </p:cNvGraphicFramePr>
          <p:nvPr>
            <p:extLst/>
          </p:nvPr>
        </p:nvGraphicFramePr>
        <p:xfrm>
          <a:off x="413332" y="2304309"/>
          <a:ext cx="11156368" cy="3736657"/>
        </p:xfrm>
        <a:graphic>
          <a:graphicData uri="http://schemas.openxmlformats.org/drawingml/2006/table">
            <a:tbl>
              <a:tblPr firstRow="1" firstCol="1" lastRow="1" lastCol="1" bandRow="1" bandCol="1">
                <a:tableStyleId>{5940675A-B579-460E-94D1-54222C63F5DA}</a:tableStyleId>
              </a:tblPr>
              <a:tblGrid>
                <a:gridCol w="11156368">
                  <a:extLst>
                    <a:ext uri="{9D8B030D-6E8A-4147-A177-3AD203B41FA5}">
                      <a16:colId xmlns:a16="http://schemas.microsoft.com/office/drawing/2014/main" val="578577579"/>
                    </a:ext>
                  </a:extLst>
                </a:gridCol>
              </a:tblGrid>
              <a:tr h="3736657">
                <a:tc>
                  <a:txBody>
                    <a:bodyPr/>
                    <a:lstStyle/>
                    <a:p>
                      <a:r>
                        <a:rPr lang="en-US" sz="2000">
                          <a:effectLst/>
                        </a:rPr>
                        <a:t>package com.yootk.provider.config;</a:t>
                      </a:r>
                      <a:br>
                        <a:rPr lang="en-US" sz="2000">
                          <a:effectLst/>
                        </a:rPr>
                      </a:br>
                      <a:r>
                        <a:rPr lang="en-US" sz="2000">
                          <a:effectLst/>
                        </a:rPr>
                        <a:t>import </a:t>
                      </a:r>
                      <a:r>
                        <a:rPr lang="en-US" sz="2000" u="sng">
                          <a:effectLst/>
                        </a:rPr>
                        <a:t>io.seata.rm.datasource.xa.DataSourceProxyXA</a:t>
                      </a:r>
                      <a:r>
                        <a:rPr lang="en-US" sz="2000">
                          <a:effectLst/>
                        </a:rPr>
                        <a:t>;</a:t>
                      </a:r>
                      <a:br>
                        <a:rPr lang="en-US" sz="2000">
                          <a:effectLst/>
                        </a:rPr>
                      </a:br>
                      <a:r>
                        <a:rPr lang="en-US" sz="2000">
                          <a:effectLst/>
                        </a:rPr>
                        <a:t>@Configuration</a:t>
                      </a:r>
                      <a:br>
                        <a:rPr lang="en-US" sz="2000">
                          <a:effectLst/>
                        </a:rPr>
                      </a:br>
                      <a:r>
                        <a:rPr lang="en-US" sz="2000">
                          <a:effectLst/>
                        </a:rPr>
                        <a:t>public class XADataSourceConfiguration {</a:t>
                      </a:r>
                      <a:br>
                        <a:rPr lang="en-US" sz="2000">
                          <a:effectLst/>
                        </a:rPr>
                      </a:br>
                      <a:r>
                        <a:rPr lang="en-US" sz="2000">
                          <a:effectLst/>
                        </a:rPr>
                        <a:t>    @Bean("dataSourceProxy")</a:t>
                      </a:r>
                      <a:br>
                        <a:rPr lang="en-US" sz="2000">
                          <a:effectLst/>
                        </a:rPr>
                      </a:br>
                      <a:r>
                        <a:rPr lang="en-US" sz="2000">
                          <a:effectLst/>
                        </a:rPr>
                        <a:t>    public DataSource dataSource(DruidDataSource druidDataSource) {</a:t>
                      </a:r>
                      <a:br>
                        <a:rPr lang="en-US" sz="2000">
                          <a:effectLst/>
                        </a:rPr>
                      </a:br>
                      <a:r>
                        <a:rPr lang="en-US" sz="2000">
                          <a:effectLst/>
                        </a:rPr>
                        <a:t>        return new DataSourceProxyXA(druidDataSource); // </a:t>
                      </a:r>
                      <a:r>
                        <a:rPr lang="zh-CN" sz="2000">
                          <a:effectLst/>
                        </a:rPr>
                        <a:t>接收</a:t>
                      </a:r>
                      <a:r>
                        <a:rPr lang="en-US" sz="2000">
                          <a:effectLst/>
                        </a:rPr>
                        <a:t>Druid</a:t>
                      </a:r>
                      <a:r>
                        <a:rPr lang="zh-CN" sz="2000">
                          <a:effectLst/>
                        </a:rPr>
                        <a:t>实现类</a:t>
                      </a:r>
                      <a:r>
                        <a:rPr lang="en-US" sz="2000">
                          <a:effectLst/>
                        </a:rPr>
                        <a:t/>
                      </a:r>
                      <a:br>
                        <a:rPr lang="en-US" sz="2000">
                          <a:effectLst/>
                        </a:rPr>
                      </a:br>
                      <a:r>
                        <a:rPr lang="en-US" sz="2000">
                          <a:effectLst/>
                        </a:rPr>
                        <a:t>    }</a:t>
                      </a:r>
                      <a:br>
                        <a:rPr lang="en-US" sz="2000">
                          <a:effectLst/>
                        </a:rPr>
                      </a:br>
                      <a:r>
                        <a:rPr lang="en-US" sz="2000">
                          <a:effectLst/>
                        </a:rPr>
                        <a:t>}</a:t>
                      </a:r>
                      <a:endParaRPr lang="zh-CN" sz="2000">
                        <a:effectLst/>
                        <a:latin typeface="Times New Roman" panose="02020603050405020304" pitchFamily="18" charset="0"/>
                      </a:endParaRPr>
                    </a:p>
                  </a:txBody>
                  <a:tcPr marL="68580" marR="68580" marT="0" marB="0"/>
                </a:tc>
                <a:extLst>
                  <a:ext uri="{0D108BD9-81ED-4DB2-BD59-A6C34878D82A}">
                    <a16:rowId xmlns:a16="http://schemas.microsoft.com/office/drawing/2014/main" val="3763517827"/>
                  </a:ext>
                </a:extLst>
              </a:tr>
            </a:tbl>
          </a:graphicData>
        </a:graphic>
      </p:graphicFrame>
    </p:spTree>
    <p:extLst>
      <p:ext uri="{BB962C8B-B14F-4D97-AF65-F5344CB8AC3E}">
        <p14:creationId xmlns:p14="http://schemas.microsoft.com/office/powerpoint/2010/main" val="2211602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修改</a:t>
            </a:r>
            <a:r>
              <a:rPr lang="en-US" altLang="zh-CN"/>
              <a:t>application.yml</a:t>
            </a:r>
            <a:r>
              <a:rPr lang="zh-CN" altLang="zh-CN"/>
              <a:t>文件</a:t>
            </a:r>
            <a:endParaRPr lang="zh-CN" altLang="en-US"/>
          </a:p>
        </p:txBody>
      </p:sp>
      <p:graphicFrame>
        <p:nvGraphicFramePr>
          <p:cNvPr id="4" name="表格 3"/>
          <p:cNvGraphicFramePr>
            <a:graphicFrameLocks noGrp="1"/>
          </p:cNvGraphicFramePr>
          <p:nvPr>
            <p:extLst/>
          </p:nvPr>
        </p:nvGraphicFramePr>
        <p:xfrm>
          <a:off x="197431" y="849087"/>
          <a:ext cx="11710935" cy="5788780"/>
        </p:xfrm>
        <a:graphic>
          <a:graphicData uri="http://schemas.openxmlformats.org/drawingml/2006/table">
            <a:tbl>
              <a:tblPr firstRow="1" firstCol="1" lastRow="1" lastCol="1" bandRow="1" bandCol="1">
                <a:tableStyleId>{5940675A-B579-460E-94D1-54222C63F5DA}</a:tableStyleId>
              </a:tblPr>
              <a:tblGrid>
                <a:gridCol w="11710935">
                  <a:extLst>
                    <a:ext uri="{9D8B030D-6E8A-4147-A177-3AD203B41FA5}">
                      <a16:colId xmlns:a16="http://schemas.microsoft.com/office/drawing/2014/main" val="1925623167"/>
                    </a:ext>
                  </a:extLst>
                </a:gridCol>
              </a:tblGrid>
              <a:tr h="5788780">
                <a:tc>
                  <a:txBody>
                    <a:bodyPr/>
                    <a:lstStyle/>
                    <a:p>
                      <a:r>
                        <a:rPr lang="en-US" sz="1400">
                          <a:effectLst/>
                        </a:rPr>
                        <a:t>spring: 							# Spring</a:t>
                      </a:r>
                      <a:r>
                        <a:rPr lang="zh-CN" sz="1400">
                          <a:effectLst/>
                        </a:rPr>
                        <a:t>配置</a:t>
                      </a:r>
                      <a:r>
                        <a:rPr lang="en-US" sz="1400">
                          <a:effectLst/>
                        </a:rPr>
                        <a:t/>
                      </a:r>
                      <a:br>
                        <a:rPr lang="en-US" sz="1400">
                          <a:effectLst/>
                        </a:rPr>
                      </a:br>
                      <a:r>
                        <a:rPr lang="en-US" sz="1400">
                          <a:effectLst/>
                        </a:rPr>
                        <a:t>  cloud: 						# Cloud</a:t>
                      </a:r>
                      <a:r>
                        <a:rPr lang="zh-CN" sz="1400">
                          <a:effectLst/>
                        </a:rPr>
                        <a:t>配置项</a:t>
                      </a:r>
                      <a:r>
                        <a:rPr lang="en-US" sz="1400">
                          <a:effectLst/>
                        </a:rPr>
                        <a:t/>
                      </a:r>
                      <a:br>
                        <a:rPr lang="en-US" sz="1400">
                          <a:effectLst/>
                        </a:rPr>
                      </a:br>
                      <a:r>
                        <a:rPr lang="en-US" sz="1400">
                          <a:effectLst/>
                        </a:rPr>
                        <a:t>    stream: 						# SCS</a:t>
                      </a:r>
                      <a:r>
                        <a:rPr lang="zh-CN" sz="1400">
                          <a:effectLst/>
                        </a:rPr>
                        <a:t>配置项</a:t>
                      </a:r>
                      <a:r>
                        <a:rPr lang="en-US" sz="1400">
                          <a:effectLst/>
                        </a:rPr>
                        <a:t/>
                      </a:r>
                      <a:br>
                        <a:rPr lang="en-US" sz="1400">
                          <a:effectLst/>
                        </a:rPr>
                      </a:br>
                      <a:r>
                        <a:rPr lang="en-US" sz="1400">
                          <a:effectLst/>
                        </a:rPr>
                        <a:t>      rocketmq: 						# </a:t>
                      </a:r>
                      <a:r>
                        <a:rPr lang="zh-CN" sz="1400">
                          <a:effectLst/>
                        </a:rPr>
                        <a:t>整合</a:t>
                      </a:r>
                      <a:r>
                        <a:rPr lang="en-US" sz="1400">
                          <a:effectLst/>
                        </a:rPr>
                        <a:t>RoketMQ</a:t>
                      </a:r>
                      <a:br>
                        <a:rPr lang="en-US" sz="1400">
                          <a:effectLst/>
                        </a:rPr>
                      </a:br>
                      <a:r>
                        <a:rPr lang="en-US" sz="1400">
                          <a:effectLst/>
                        </a:rPr>
                        <a:t>        binder: 						# </a:t>
                      </a:r>
                      <a:r>
                        <a:rPr lang="zh-CN" sz="1400">
                          <a:effectLst/>
                        </a:rPr>
                        <a:t>服务绑定</a:t>
                      </a:r>
                      <a:r>
                        <a:rPr lang="en-US" sz="1400">
                          <a:effectLst/>
                        </a:rPr>
                        <a:t/>
                      </a:r>
                      <a:br>
                        <a:rPr lang="en-US" sz="1400">
                          <a:effectLst/>
                        </a:rPr>
                      </a:br>
                      <a:r>
                        <a:rPr lang="en-US" sz="1400">
                          <a:effectLst/>
                        </a:rPr>
                        <a:t>          name-server: rocketmq-server:9876 			# NameServer</a:t>
                      </a:r>
                      <a:r>
                        <a:rPr lang="zh-CN" sz="1400">
                          <a:effectLst/>
                        </a:rPr>
                        <a:t>地址</a:t>
                      </a:r>
                      <a:r>
                        <a:rPr lang="en-US" sz="1400">
                          <a:effectLst/>
                        </a:rPr>
                        <a:t/>
                      </a:r>
                      <a:br>
                        <a:rPr lang="en-US" sz="1400">
                          <a:effectLst/>
                        </a:rPr>
                      </a:br>
                      <a:r>
                        <a:rPr lang="en-US" sz="1400">
                          <a:effectLst/>
                        </a:rPr>
                        <a:t>      bindings: 						# </a:t>
                      </a:r>
                      <a:r>
                        <a:rPr lang="zh-CN" sz="1400">
                          <a:effectLst/>
                        </a:rPr>
                        <a:t>操作绑定</a:t>
                      </a:r>
                      <a:r>
                        <a:rPr lang="en-US" sz="1400">
                          <a:effectLst/>
                        </a:rPr>
                        <a:t/>
                      </a:r>
                      <a:br>
                        <a:rPr lang="en-US" sz="1400">
                          <a:effectLst/>
                        </a:rPr>
                      </a:br>
                      <a:r>
                        <a:rPr lang="en-US" sz="1400">
                          <a:effectLst/>
                        </a:rPr>
                        <a:t>        output: 						# </a:t>
                      </a:r>
                      <a:r>
                        <a:rPr lang="zh-CN" sz="1400">
                          <a:effectLst/>
                        </a:rPr>
                        <a:t>输出配置</a:t>
                      </a:r>
                      <a:r>
                        <a:rPr lang="en-US" sz="1400">
                          <a:effectLst/>
                        </a:rPr>
                        <a:t/>
                      </a:r>
                      <a:br>
                        <a:rPr lang="en-US" sz="1400">
                          <a:effectLst/>
                        </a:rPr>
                      </a:br>
                      <a:r>
                        <a:rPr lang="en-US" sz="1400">
                          <a:effectLst/>
                        </a:rPr>
                        <a:t>          destination: TopicSSC 				# </a:t>
                      </a:r>
                      <a:r>
                        <a:rPr lang="zh-CN" sz="1400">
                          <a:effectLst/>
                        </a:rPr>
                        <a:t>消息主题</a:t>
                      </a:r>
                      <a:r>
                        <a:rPr lang="en-US" sz="1400">
                          <a:effectLst/>
                        </a:rPr>
                        <a:t/>
                      </a:r>
                      <a:br>
                        <a:rPr lang="en-US" sz="1400">
                          <a:effectLst/>
                        </a:rPr>
                      </a:br>
                      <a:r>
                        <a:rPr lang="en-US" sz="1400">
                          <a:effectLst/>
                        </a:rPr>
                        <a:t>          group: scs-producer-group 			# </a:t>
                      </a:r>
                      <a:r>
                        <a:rPr lang="zh-CN" sz="1400">
                          <a:effectLst/>
                        </a:rPr>
                        <a:t>生产组</a:t>
                      </a:r>
                      <a:r>
                        <a:rPr lang="en-US" sz="1400">
                          <a:effectLst/>
                        </a:rPr>
                        <a:t/>
                      </a:r>
                      <a:br>
                        <a:rPr lang="en-US" sz="1400">
                          <a:effectLst/>
                        </a:rPr>
                      </a:br>
                      <a:r>
                        <a:rPr lang="en-US" sz="1400">
                          <a:effectLst/>
                        </a:rPr>
                        <a:t>          access-key: RocketMQMuyan 			# </a:t>
                      </a:r>
                      <a:r>
                        <a:rPr lang="zh-CN" sz="1400">
                          <a:effectLst/>
                        </a:rPr>
                        <a:t>用户名</a:t>
                      </a:r>
                      <a:r>
                        <a:rPr lang="en-US" sz="1400">
                          <a:effectLst/>
                        </a:rPr>
                        <a:t/>
                      </a:r>
                      <a:br>
                        <a:rPr lang="en-US" sz="1400">
                          <a:effectLst/>
                        </a:rPr>
                      </a:br>
                      <a:r>
                        <a:rPr lang="en-US" sz="1400">
                          <a:effectLst/>
                        </a:rPr>
                        <a:t>          secret-key: helloyootk 				# </a:t>
                      </a:r>
                      <a:r>
                        <a:rPr lang="zh-CN" sz="1400">
                          <a:effectLst/>
                        </a:rPr>
                        <a:t>密码</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195960128"/>
                  </a:ext>
                </a:extLst>
              </a:tr>
            </a:tbl>
          </a:graphicData>
        </a:graphic>
      </p:graphicFrame>
    </p:spTree>
    <p:extLst>
      <p:ext uri="{BB962C8B-B14F-4D97-AF65-F5344CB8AC3E}">
        <p14:creationId xmlns:p14="http://schemas.microsoft.com/office/powerpoint/2010/main" val="33746413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TCC</a:t>
            </a:r>
            <a:r>
              <a:rPr lang="zh-CN" altLang="zh-CN"/>
              <a:t>处理模型</a:t>
            </a:r>
            <a:endParaRPr lang="zh-CN" altLang="en-US"/>
          </a:p>
        </p:txBody>
      </p:sp>
      <p:sp>
        <p:nvSpPr>
          <p:cNvPr id="3" name="内容占位符 2"/>
          <p:cNvSpPr>
            <a:spLocks noGrp="1"/>
          </p:cNvSpPr>
          <p:nvPr>
            <p:ph idx="1"/>
          </p:nvPr>
        </p:nvSpPr>
        <p:spPr/>
        <p:txBody>
          <a:bodyPr/>
          <a:lstStyle/>
          <a:p>
            <a:r>
              <a:rPr lang="en-US" altLang="zh-CN"/>
              <a:t>TCC</a:t>
            </a:r>
            <a:r>
              <a:rPr lang="zh-CN" altLang="zh-CN"/>
              <a:t>（</a:t>
            </a:r>
            <a:r>
              <a:rPr lang="en-US" altLang="zh-CN"/>
              <a:t>Try-Confirm/Cancel</a:t>
            </a:r>
            <a:r>
              <a:rPr lang="zh-CN" altLang="zh-CN"/>
              <a:t>）模式是一种服务化的两阶段事务处理协议，在第一阶段（</a:t>
            </a:r>
            <a:r>
              <a:rPr lang="en-US" altLang="zh-CN"/>
              <a:t>try</a:t>
            </a:r>
            <a:r>
              <a:rPr lang="zh-CN" altLang="zh-CN"/>
              <a:t>阶段）对操作资源进行先期判断与更新处理，而后在第二阶段根据</a:t>
            </a:r>
            <a:r>
              <a:rPr lang="en-US" altLang="zh-CN"/>
              <a:t>try</a:t>
            </a:r>
            <a:r>
              <a:rPr lang="zh-CN" altLang="zh-CN"/>
              <a:t>阶段的结果来决定当前的事务是否进行提交或回滚</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78" y="1902431"/>
            <a:ext cx="11199832" cy="4822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4461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TCC</a:t>
            </a:r>
            <a:r>
              <a:rPr lang="zh-CN" altLang="zh-CN"/>
              <a:t>事务处理模型</a:t>
            </a:r>
            <a:endParaRPr lang="zh-CN" altLang="en-US"/>
          </a:p>
        </p:txBody>
      </p:sp>
      <p:sp>
        <p:nvSpPr>
          <p:cNvPr id="3" name="内容占位符 2"/>
          <p:cNvSpPr>
            <a:spLocks noGrp="1"/>
          </p:cNvSpPr>
          <p:nvPr>
            <p:ph idx="1"/>
          </p:nvPr>
        </p:nvSpPr>
        <p:spPr/>
        <p:txBody>
          <a:bodyPr/>
          <a:lstStyle/>
          <a:p>
            <a:r>
              <a:rPr lang="zh-CN" altLang="zh-CN"/>
              <a:t>本质上来讲</a:t>
            </a:r>
            <a:r>
              <a:rPr lang="en-US" altLang="zh-CN"/>
              <a:t>TCC</a:t>
            </a:r>
            <a:r>
              <a:rPr lang="zh-CN" altLang="zh-CN"/>
              <a:t>模式与</a:t>
            </a:r>
            <a:r>
              <a:rPr lang="en-US" altLang="zh-CN"/>
              <a:t>AT</a:t>
            </a:r>
            <a:r>
              <a:rPr lang="zh-CN" altLang="zh-CN"/>
              <a:t>模式接近，都需要通过二阶段提交的形式来进行分布式事务处理，可以将</a:t>
            </a:r>
            <a:r>
              <a:rPr lang="en-US" altLang="zh-CN"/>
              <a:t>TCC</a:t>
            </a:r>
            <a:r>
              <a:rPr lang="zh-CN" altLang="zh-CN"/>
              <a:t>简单的理解为</a:t>
            </a:r>
            <a:r>
              <a:rPr lang="en-US" altLang="zh-CN"/>
              <a:t>AT</a:t>
            </a:r>
            <a:r>
              <a:rPr lang="zh-CN" altLang="zh-CN"/>
              <a:t>的手工模式，允许开发者自定义两阶段处理逻辑，这样就可以避免依赖“</a:t>
            </a:r>
            <a:r>
              <a:rPr lang="en-US" altLang="zh-CN"/>
              <a:t>undo_log</a:t>
            </a:r>
            <a:r>
              <a:rPr lang="zh-CN" altLang="zh-CN"/>
              <a:t>”这类的额外事务数据表的操作了，但是</a:t>
            </a:r>
            <a:r>
              <a:rPr lang="en-US" altLang="zh-CN"/>
              <a:t>TCC</a:t>
            </a:r>
            <a:r>
              <a:rPr lang="zh-CN" altLang="zh-CN"/>
              <a:t>对业务的侵入性较大，需要开发者自行创建二阶段处理操作接口并手工实现</a:t>
            </a:r>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9841" y="2372905"/>
            <a:ext cx="8484659" cy="423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58158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状态存储类</a:t>
            </a:r>
            <a:endParaRPr lang="zh-CN" altLang="en-US"/>
          </a:p>
        </p:txBody>
      </p:sp>
      <p:graphicFrame>
        <p:nvGraphicFramePr>
          <p:cNvPr id="4" name="表格 3"/>
          <p:cNvGraphicFramePr>
            <a:graphicFrameLocks noGrp="1"/>
          </p:cNvGraphicFramePr>
          <p:nvPr>
            <p:extLst/>
          </p:nvPr>
        </p:nvGraphicFramePr>
        <p:xfrm>
          <a:off x="207564" y="768654"/>
          <a:ext cx="11739860" cy="5974080"/>
        </p:xfrm>
        <a:graphic>
          <a:graphicData uri="http://schemas.openxmlformats.org/drawingml/2006/table">
            <a:tbl>
              <a:tblPr firstRow="1" firstCol="1" lastRow="1" lastCol="1" bandRow="1" bandCol="1">
                <a:tableStyleId>{5940675A-B579-460E-94D1-54222C63F5DA}</a:tableStyleId>
              </a:tblPr>
              <a:tblGrid>
                <a:gridCol w="11739860">
                  <a:extLst>
                    <a:ext uri="{9D8B030D-6E8A-4147-A177-3AD203B41FA5}">
                      <a16:colId xmlns:a16="http://schemas.microsoft.com/office/drawing/2014/main" val="400295992"/>
                    </a:ext>
                  </a:extLst>
                </a:gridCol>
              </a:tblGrid>
              <a:tr h="5814180">
                <a:tc>
                  <a:txBody>
                    <a:bodyPr/>
                    <a:lstStyle/>
                    <a:p>
                      <a:r>
                        <a:rPr lang="en-US" sz="800">
                          <a:effectLst/>
                        </a:rPr>
                        <a:t>package com.yootk.common.util.tcc;</a:t>
                      </a:r>
                      <a:br>
                        <a:rPr lang="en-US" sz="800">
                          <a:effectLst/>
                        </a:rPr>
                      </a:br>
                      <a:r>
                        <a:rPr lang="en-US" sz="800">
                          <a:effectLst/>
                        </a:rPr>
                        <a:t>import java.util.Map;</a:t>
                      </a:r>
                      <a:br>
                        <a:rPr lang="en-US" sz="800">
                          <a:effectLst/>
                        </a:rPr>
                      </a:br>
                      <a:r>
                        <a:rPr lang="en-US" sz="800">
                          <a:effectLst/>
                        </a:rPr>
                        <a:t>import java.util.concurrent.ConcurrentHashMap;</a:t>
                      </a:r>
                      <a:br>
                        <a:rPr lang="en-US" sz="800">
                          <a:effectLst/>
                        </a:rPr>
                      </a:br>
                      <a:r>
                        <a:rPr lang="en-US" sz="800">
                          <a:effectLst/>
                        </a:rPr>
                        <a:t>public class TCCResultStore { 					// TCC</a:t>
                      </a:r>
                      <a:r>
                        <a:rPr lang="zh-CN" sz="800">
                          <a:effectLst/>
                        </a:rPr>
                        <a:t>结果保存</a:t>
                      </a:r>
                      <a:r>
                        <a:rPr lang="en-US" sz="800">
                          <a:effectLst/>
                        </a:rPr>
                        <a:t/>
                      </a:r>
                      <a:br>
                        <a:rPr lang="en-US" sz="800">
                          <a:effectLst/>
                        </a:rPr>
                      </a:br>
                      <a:r>
                        <a:rPr lang="en-US" sz="800">
                          <a:effectLst/>
                        </a:rPr>
                        <a:t>    // </a:t>
                      </a:r>
                      <a:r>
                        <a:rPr lang="zh-CN" sz="800">
                          <a:effectLst/>
                        </a:rPr>
                        <a:t>考虑到实际调用时多线程事务状态问题，需要创建一个</a:t>
                      </a:r>
                      <a:r>
                        <a:rPr lang="en-US" sz="800">
                          <a:effectLst/>
                        </a:rPr>
                        <a:t>xid</a:t>
                      </a:r>
                      <a:r>
                        <a:rPr lang="zh-CN" sz="800">
                          <a:effectLst/>
                        </a:rPr>
                        <a:t>的存储集合</a:t>
                      </a:r>
                      <a:r>
                        <a:rPr lang="en-US" sz="800">
                          <a:effectLst/>
                        </a:rPr>
                        <a:t/>
                      </a:r>
                      <a:br>
                        <a:rPr lang="en-US" sz="800">
                          <a:effectLst/>
                        </a:rPr>
                      </a:br>
                      <a:r>
                        <a:rPr lang="en-US" sz="800">
                          <a:effectLst/>
                        </a:rPr>
                        <a:t>    private static final Map&lt;Class&lt;?&gt;, Map&lt;String, String&gt;&gt; RESULT_MAP = 	new ConcurrentHashMap&lt;Class&lt;?&gt;, Map&lt;String, String&gt;&gt;(); 	// </a:t>
                      </a:r>
                      <a:r>
                        <a:rPr lang="zh-CN" sz="800">
                          <a:effectLst/>
                        </a:rPr>
                        <a:t>状态存储</a:t>
                      </a:r>
                      <a:r>
                        <a:rPr lang="en-US" sz="800">
                          <a:effectLst/>
                        </a:rPr>
                        <a:t/>
                      </a:r>
                      <a:br>
                        <a:rPr lang="en-US" sz="800">
                          <a:effectLst/>
                        </a:rPr>
                      </a:br>
                      <a:r>
                        <a:rPr lang="en-US" sz="800">
                          <a:effectLst/>
                        </a:rPr>
                        <a:t>    /**</a:t>
                      </a:r>
                      <a:br>
                        <a:rPr lang="en-US" sz="800">
                          <a:effectLst/>
                        </a:rPr>
                      </a:br>
                      <a:r>
                        <a:rPr lang="en-US" sz="800">
                          <a:effectLst/>
                        </a:rPr>
                        <a:t>     * </a:t>
                      </a:r>
                      <a:r>
                        <a:rPr lang="zh-CN" sz="800">
                          <a:effectLst/>
                        </a:rPr>
                        <a:t>分布式事务数据存储</a:t>
                      </a:r>
                      <a:r>
                        <a:rPr lang="en-US" sz="800">
                          <a:effectLst/>
                        </a:rPr>
                        <a:t/>
                      </a:r>
                      <a:br>
                        <a:rPr lang="en-US" sz="800">
                          <a:effectLst/>
                        </a:rPr>
                      </a:br>
                      <a:r>
                        <a:rPr lang="en-US" sz="800">
                          <a:effectLst/>
                        </a:rPr>
                        <a:t>     * @param tccClass </a:t>
                      </a:r>
                      <a:r>
                        <a:rPr lang="zh-CN" sz="800">
                          <a:effectLst/>
                        </a:rPr>
                        <a:t>操作当前分布式事务的</a:t>
                      </a:r>
                      <a:r>
                        <a:rPr lang="en-US" sz="800">
                          <a:effectLst/>
                        </a:rPr>
                        <a:t>TCC</a:t>
                      </a:r>
                      <a:r>
                        <a:rPr lang="zh-CN" sz="800">
                          <a:effectLst/>
                        </a:rPr>
                        <a:t>处理类</a:t>
                      </a:r>
                      <a:r>
                        <a:rPr lang="en-US" sz="800">
                          <a:effectLst/>
                        </a:rPr>
                        <a:t/>
                      </a:r>
                      <a:br>
                        <a:rPr lang="en-US" sz="800">
                          <a:effectLst/>
                        </a:rPr>
                      </a:br>
                      <a:r>
                        <a:rPr lang="en-US" sz="800">
                          <a:effectLst/>
                        </a:rPr>
                        <a:t>     * @param xid </a:t>
                      </a:r>
                      <a:r>
                        <a:rPr lang="zh-CN" sz="800">
                          <a:effectLst/>
                        </a:rPr>
                        <a:t>分布式</a:t>
                      </a:r>
                      <a:r>
                        <a:rPr lang="en-US" sz="800">
                          <a:effectLst/>
                        </a:rPr>
                        <a:t>ID</a:t>
                      </a:r>
                      <a:r>
                        <a:rPr lang="zh-CN" sz="800">
                          <a:effectLst/>
                        </a:rPr>
                        <a:t>存储，需要通过此</a:t>
                      </a:r>
                      <a:r>
                        <a:rPr lang="en-US" sz="800">
                          <a:effectLst/>
                        </a:rPr>
                        <a:t>id</a:t>
                      </a:r>
                      <a:r>
                        <a:rPr lang="zh-CN" sz="800">
                          <a:effectLst/>
                        </a:rPr>
                        <a:t>实现二阶段提交或回滚</a:t>
                      </a:r>
                      <a:r>
                        <a:rPr lang="en-US" sz="800">
                          <a:effectLst/>
                        </a:rPr>
                        <a:t/>
                      </a:r>
                      <a:br>
                        <a:rPr lang="en-US" sz="800">
                          <a:effectLst/>
                        </a:rPr>
                      </a:br>
                      <a:r>
                        <a:rPr lang="en-US" sz="800">
                          <a:effectLst/>
                        </a:rPr>
                        <a:t>     * @param v </a:t>
                      </a:r>
                      <a:r>
                        <a:rPr lang="zh-CN" sz="800">
                          <a:effectLst/>
                        </a:rPr>
                        <a:t>任意的标记内容</a:t>
                      </a:r>
                      <a:r>
                        <a:rPr lang="en-US" sz="800">
                          <a:effectLst/>
                        </a:rPr>
                        <a:t/>
                      </a:r>
                      <a:br>
                        <a:rPr lang="en-US" sz="800">
                          <a:effectLst/>
                        </a:rPr>
                      </a:br>
                      <a:r>
                        <a:rPr lang="en-US" sz="800">
                          <a:effectLst/>
                        </a:rPr>
                        <a:t>     */</a:t>
                      </a:r>
                      <a:br>
                        <a:rPr lang="en-US" sz="800">
                          <a:effectLst/>
                        </a:rPr>
                      </a:br>
                      <a:r>
                        <a:rPr lang="en-US" sz="800">
                          <a:effectLst/>
                        </a:rPr>
                        <a:t>    public static void setResult(Class&lt;?&gt; tccClass, String xid, String v) {</a:t>
                      </a:r>
                      <a:br>
                        <a:rPr lang="en-US" sz="800">
                          <a:effectLst/>
                        </a:rPr>
                      </a:br>
                      <a:r>
                        <a:rPr lang="en-US" sz="800">
                          <a:effectLst/>
                        </a:rPr>
                        <a:t>        Map&lt;String, String&gt; results = RESULT_MAP.get(tccClass); 	// </a:t>
                      </a:r>
                      <a:r>
                        <a:rPr lang="zh-CN" sz="800">
                          <a:effectLst/>
                        </a:rPr>
                        <a:t>获取</a:t>
                      </a:r>
                      <a:r>
                        <a:rPr lang="en-US" sz="800">
                          <a:effectLst/>
                        </a:rPr>
                        <a:t>xid</a:t>
                      </a:r>
                      <a:r>
                        <a:rPr lang="zh-CN" sz="800">
                          <a:effectLst/>
                        </a:rPr>
                        <a:t>存储集合</a:t>
                      </a:r>
                      <a:r>
                        <a:rPr lang="en-US" sz="800">
                          <a:effectLst/>
                        </a:rPr>
                        <a:t/>
                      </a:r>
                      <a:br>
                        <a:rPr lang="en-US" sz="800">
                          <a:effectLst/>
                        </a:rPr>
                      </a:br>
                      <a:r>
                        <a:rPr lang="en-US" sz="800">
                          <a:effectLst/>
                        </a:rPr>
                        <a:t>        if (results == null) { 					// </a:t>
                      </a:r>
                      <a:r>
                        <a:rPr lang="zh-CN" sz="800">
                          <a:effectLst/>
                        </a:rPr>
                        <a:t>当前集合为空</a:t>
                      </a:r>
                      <a:r>
                        <a:rPr lang="en-US" sz="800">
                          <a:effectLst/>
                        </a:rPr>
                        <a:t/>
                      </a:r>
                      <a:br>
                        <a:rPr lang="en-US" sz="800">
                          <a:effectLst/>
                        </a:rPr>
                      </a:br>
                      <a:r>
                        <a:rPr lang="en-US" sz="800">
                          <a:effectLst/>
                        </a:rPr>
                        <a:t>            synchronized (RESULT_MAP) { 				// </a:t>
                      </a:r>
                      <a:r>
                        <a:rPr lang="zh-CN" sz="800">
                          <a:effectLst/>
                        </a:rPr>
                        <a:t>线程同步处理</a:t>
                      </a:r>
                      <a:r>
                        <a:rPr lang="en-US" sz="800">
                          <a:effectLst/>
                        </a:rPr>
                        <a:t/>
                      </a:r>
                      <a:br>
                        <a:rPr lang="en-US" sz="800">
                          <a:effectLst/>
                        </a:rPr>
                      </a:br>
                      <a:r>
                        <a:rPr lang="en-US" sz="800">
                          <a:effectLst/>
                        </a:rPr>
                        <a:t>                if (results == null) { 				// </a:t>
                      </a:r>
                      <a:r>
                        <a:rPr lang="zh-CN" sz="800">
                          <a:effectLst/>
                        </a:rPr>
                        <a:t>判断集合状态</a:t>
                      </a:r>
                      <a:r>
                        <a:rPr lang="en-US" sz="800">
                          <a:effectLst/>
                        </a:rPr>
                        <a:t/>
                      </a:r>
                      <a:br>
                        <a:rPr lang="en-US" sz="800">
                          <a:effectLst/>
                        </a:rPr>
                      </a:br>
                      <a:r>
                        <a:rPr lang="en-US" sz="800">
                          <a:effectLst/>
                        </a:rPr>
                        <a:t>                    results = new ConcurrentHashMap&lt;&gt;(); 		// </a:t>
                      </a:r>
                      <a:r>
                        <a:rPr lang="zh-CN" sz="800">
                          <a:effectLst/>
                        </a:rPr>
                        <a:t>实例化</a:t>
                      </a:r>
                      <a:r>
                        <a:rPr lang="en-US" sz="800">
                          <a:effectLst/>
                        </a:rPr>
                        <a:t>Map</a:t>
                      </a:r>
                      <a:r>
                        <a:rPr lang="zh-CN" sz="800">
                          <a:effectLst/>
                        </a:rPr>
                        <a:t>集合</a:t>
                      </a:r>
                      <a:r>
                        <a:rPr lang="en-US" sz="800">
                          <a:effectLst/>
                        </a:rPr>
                        <a:t/>
                      </a:r>
                      <a:br>
                        <a:rPr lang="en-US" sz="800">
                          <a:effectLst/>
                        </a:rPr>
                      </a:br>
                      <a:r>
                        <a:rPr lang="en-US" sz="800">
                          <a:effectLst/>
                        </a:rPr>
                        <a:t>                    RESULT_MAP.put(tccClass, results); 		// </a:t>
                      </a:r>
                      <a:r>
                        <a:rPr lang="zh-CN" sz="800">
                          <a:effectLst/>
                        </a:rPr>
                        <a:t>保存集合数据</a:t>
                      </a:r>
                      <a:r>
                        <a:rPr lang="en-US" sz="800">
                          <a:effectLst/>
                        </a:rPr>
                        <a:t/>
                      </a:r>
                      <a:br>
                        <a:rPr lang="en-US" sz="800">
                          <a:effectLst/>
                        </a:rPr>
                      </a:br>
                      <a:r>
                        <a:rPr lang="en-US" sz="800">
                          <a:effectLst/>
                        </a:rPr>
                        <a:t>                }</a:t>
                      </a:r>
                      <a:br>
                        <a:rPr lang="en-US" sz="800">
                          <a:effectLst/>
                        </a:rPr>
                      </a:br>
                      <a:r>
                        <a:rPr lang="en-US" sz="800">
                          <a:effectLst/>
                        </a:rPr>
                        <a:t>            }</a:t>
                      </a:r>
                      <a:br>
                        <a:rPr lang="en-US" sz="800">
                          <a:effectLst/>
                        </a:rPr>
                      </a:br>
                      <a:r>
                        <a:rPr lang="en-US" sz="800">
                          <a:effectLst/>
                        </a:rPr>
                        <a:t>        }</a:t>
                      </a:r>
                      <a:br>
                        <a:rPr lang="en-US" sz="800">
                          <a:effectLst/>
                        </a:rPr>
                      </a:br>
                      <a:r>
                        <a:rPr lang="en-US" sz="800">
                          <a:effectLst/>
                        </a:rPr>
                        <a:t>        results.put(xid, v); 					// </a:t>
                      </a:r>
                      <a:r>
                        <a:rPr lang="zh-CN" sz="800">
                          <a:effectLst/>
                        </a:rPr>
                        <a:t>保存当前事务</a:t>
                      </a:r>
                      <a:r>
                        <a:rPr lang="en-US" sz="800">
                          <a:effectLst/>
                        </a:rPr>
                        <a:t>ID</a:t>
                      </a:r>
                      <a:br>
                        <a:rPr lang="en-US" sz="800">
                          <a:effectLst/>
                        </a:rPr>
                      </a:br>
                      <a:r>
                        <a:rPr lang="en-US" sz="800">
                          <a:effectLst/>
                        </a:rPr>
                        <a:t>    }</a:t>
                      </a:r>
                      <a:br>
                        <a:rPr lang="en-US" sz="800">
                          <a:effectLst/>
                        </a:rPr>
                      </a:br>
                      <a:r>
                        <a:rPr lang="en-US" sz="800">
                          <a:effectLst/>
                        </a:rPr>
                        <a:t>    /**</a:t>
                      </a:r>
                      <a:br>
                        <a:rPr lang="en-US" sz="800">
                          <a:effectLst/>
                        </a:rPr>
                      </a:br>
                      <a:r>
                        <a:rPr lang="en-US" sz="800">
                          <a:effectLst/>
                        </a:rPr>
                        <a:t>     * </a:t>
                      </a:r>
                      <a:r>
                        <a:rPr lang="zh-CN" sz="800">
                          <a:effectLst/>
                        </a:rPr>
                        <a:t>获取</a:t>
                      </a:r>
                      <a:r>
                        <a:rPr lang="en-US" sz="800">
                          <a:effectLst/>
                        </a:rPr>
                        <a:t>XID</a:t>
                      </a:r>
                      <a:r>
                        <a:rPr lang="zh-CN" sz="800">
                          <a:effectLst/>
                        </a:rPr>
                        <a:t>数据</a:t>
                      </a:r>
                      <a:r>
                        <a:rPr lang="en-US" sz="800">
                          <a:effectLst/>
                        </a:rPr>
                        <a:t/>
                      </a:r>
                      <a:br>
                        <a:rPr lang="en-US" sz="800">
                          <a:effectLst/>
                        </a:rPr>
                      </a:br>
                      <a:r>
                        <a:rPr lang="en-US" sz="800">
                          <a:effectLst/>
                        </a:rPr>
                        <a:t>     * @param tccClass </a:t>
                      </a:r>
                      <a:r>
                        <a:rPr lang="zh-CN" sz="800">
                          <a:effectLst/>
                        </a:rPr>
                        <a:t>操作的</a:t>
                      </a:r>
                      <a:r>
                        <a:rPr lang="en-US" sz="800">
                          <a:effectLst/>
                        </a:rPr>
                        <a:t>TCC</a:t>
                      </a:r>
                      <a:r>
                        <a:rPr lang="zh-CN" sz="800">
                          <a:effectLst/>
                        </a:rPr>
                        <a:t>类型</a:t>
                      </a:r>
                      <a:r>
                        <a:rPr lang="en-US" sz="800">
                          <a:effectLst/>
                        </a:rPr>
                        <a:t/>
                      </a:r>
                      <a:br>
                        <a:rPr lang="en-US" sz="800">
                          <a:effectLst/>
                        </a:rPr>
                      </a:br>
                      <a:r>
                        <a:rPr lang="en-US" sz="800">
                          <a:effectLst/>
                        </a:rPr>
                        <a:t>     * @param xid </a:t>
                      </a:r>
                      <a:r>
                        <a:rPr lang="zh-CN" sz="800">
                          <a:effectLst/>
                        </a:rPr>
                        <a:t>当前的事务</a:t>
                      </a:r>
                      <a:r>
                        <a:rPr lang="en-US" sz="800">
                          <a:effectLst/>
                        </a:rPr>
                        <a:t>ID</a:t>
                      </a:r>
                      <a:br>
                        <a:rPr lang="en-US" sz="800">
                          <a:effectLst/>
                        </a:rPr>
                      </a:br>
                      <a:r>
                        <a:rPr lang="en-US" sz="800">
                          <a:effectLst/>
                        </a:rPr>
                        <a:t>     * @return </a:t>
                      </a:r>
                      <a:r>
                        <a:rPr lang="zh-CN" sz="800">
                          <a:effectLst/>
                        </a:rPr>
                        <a:t>事务存储结果</a:t>
                      </a:r>
                      <a:r>
                        <a:rPr lang="en-US" sz="800">
                          <a:effectLst/>
                        </a:rPr>
                        <a:t/>
                      </a:r>
                      <a:br>
                        <a:rPr lang="en-US" sz="800">
                          <a:effectLst/>
                        </a:rPr>
                      </a:br>
                      <a:r>
                        <a:rPr lang="en-US" sz="800">
                          <a:effectLst/>
                        </a:rPr>
                        <a:t>     */</a:t>
                      </a:r>
                      <a:br>
                        <a:rPr lang="en-US" sz="800">
                          <a:effectLst/>
                        </a:rPr>
                      </a:br>
                      <a:r>
                        <a:rPr lang="en-US" sz="800">
                          <a:effectLst/>
                        </a:rPr>
                        <a:t>    public static String getResult(Class&lt;?&gt; tccClass, String xid) {</a:t>
                      </a:r>
                      <a:br>
                        <a:rPr lang="en-US" sz="800">
                          <a:effectLst/>
                        </a:rPr>
                      </a:br>
                      <a:r>
                        <a:rPr lang="en-US" sz="800">
                          <a:effectLst/>
                        </a:rPr>
                        <a:t>        Map&lt;String, String&gt; results = RESULT_MAP.get(tccClass); 	// </a:t>
                      </a:r>
                      <a:r>
                        <a:rPr lang="zh-CN" sz="800">
                          <a:effectLst/>
                        </a:rPr>
                        <a:t>获取指定类型的集合</a:t>
                      </a:r>
                      <a:r>
                        <a:rPr lang="en-US" sz="800">
                          <a:effectLst/>
                        </a:rPr>
                        <a:t/>
                      </a:r>
                      <a:br>
                        <a:rPr lang="en-US" sz="800">
                          <a:effectLst/>
                        </a:rPr>
                      </a:br>
                      <a:r>
                        <a:rPr lang="en-US" sz="800">
                          <a:effectLst/>
                        </a:rPr>
                        <a:t>        if (results != null) { 					// </a:t>
                      </a:r>
                      <a:r>
                        <a:rPr lang="zh-CN" sz="800">
                          <a:effectLst/>
                        </a:rPr>
                        <a:t>集合不为空</a:t>
                      </a:r>
                      <a:r>
                        <a:rPr lang="en-US" sz="800">
                          <a:effectLst/>
                        </a:rPr>
                        <a:t/>
                      </a:r>
                      <a:br>
                        <a:rPr lang="en-US" sz="800">
                          <a:effectLst/>
                        </a:rPr>
                      </a:br>
                      <a:r>
                        <a:rPr lang="en-US" sz="800">
                          <a:effectLst/>
                        </a:rPr>
                        <a:t>            return results.get(xid); 				// </a:t>
                      </a:r>
                      <a:r>
                        <a:rPr lang="zh-CN" sz="800">
                          <a:effectLst/>
                        </a:rPr>
                        <a:t>根据</a:t>
                      </a:r>
                      <a:r>
                        <a:rPr lang="en-US" sz="800">
                          <a:effectLst/>
                        </a:rPr>
                        <a:t>xid</a:t>
                      </a:r>
                      <a:r>
                        <a:rPr lang="zh-CN" sz="800">
                          <a:effectLst/>
                        </a:rPr>
                        <a:t>获取数据</a:t>
                      </a:r>
                      <a:r>
                        <a:rPr lang="en-US" sz="800">
                          <a:effectLst/>
                        </a:rPr>
                        <a:t/>
                      </a:r>
                      <a:br>
                        <a:rPr lang="en-US" sz="800">
                          <a:effectLst/>
                        </a:rPr>
                      </a:br>
                      <a:r>
                        <a:rPr lang="en-US" sz="800">
                          <a:effectLst/>
                        </a:rPr>
                        <a:t>        }</a:t>
                      </a:r>
                      <a:br>
                        <a:rPr lang="en-US" sz="800">
                          <a:effectLst/>
                        </a:rPr>
                      </a:br>
                      <a:r>
                        <a:rPr lang="en-US" sz="800">
                          <a:effectLst/>
                        </a:rPr>
                        <a:t>        return null; 						// </a:t>
                      </a:r>
                      <a:r>
                        <a:rPr lang="zh-CN" sz="800">
                          <a:effectLst/>
                        </a:rPr>
                        <a:t>数据不存在返回</a:t>
                      </a:r>
                      <a:r>
                        <a:rPr lang="en-US" sz="800">
                          <a:effectLst/>
                        </a:rPr>
                        <a:t>null</a:t>
                      </a:r>
                      <a:br>
                        <a:rPr lang="en-US" sz="800">
                          <a:effectLst/>
                        </a:rPr>
                      </a:br>
                      <a:r>
                        <a:rPr lang="en-US" sz="800">
                          <a:effectLst/>
                        </a:rPr>
                        <a:t>    }</a:t>
                      </a:r>
                      <a:br>
                        <a:rPr lang="en-US" sz="800">
                          <a:effectLst/>
                        </a:rPr>
                      </a:br>
                      <a:r>
                        <a:rPr lang="en-US" sz="800">
                          <a:effectLst/>
                        </a:rPr>
                        <a:t>    /**</a:t>
                      </a:r>
                      <a:br>
                        <a:rPr lang="en-US" sz="800">
                          <a:effectLst/>
                        </a:rPr>
                      </a:br>
                      <a:r>
                        <a:rPr lang="en-US" sz="800">
                          <a:effectLst/>
                        </a:rPr>
                        <a:t>     * </a:t>
                      </a:r>
                      <a:r>
                        <a:rPr lang="zh-CN" sz="800">
                          <a:effectLst/>
                        </a:rPr>
                        <a:t>删除当前的事务状态</a:t>
                      </a:r>
                      <a:r>
                        <a:rPr lang="en-US" sz="800">
                          <a:effectLst/>
                        </a:rPr>
                        <a:t/>
                      </a:r>
                      <a:br>
                        <a:rPr lang="en-US" sz="800">
                          <a:effectLst/>
                        </a:rPr>
                      </a:br>
                      <a:r>
                        <a:rPr lang="en-US" sz="800">
                          <a:effectLst/>
                        </a:rPr>
                        <a:t>     * @param tccClass </a:t>
                      </a:r>
                      <a:r>
                        <a:rPr lang="zh-CN" sz="800">
                          <a:effectLst/>
                        </a:rPr>
                        <a:t>操作的</a:t>
                      </a:r>
                      <a:r>
                        <a:rPr lang="en-US" sz="800">
                          <a:effectLst/>
                        </a:rPr>
                        <a:t>TCC</a:t>
                      </a:r>
                      <a:r>
                        <a:rPr lang="zh-CN" sz="800">
                          <a:effectLst/>
                        </a:rPr>
                        <a:t>类型</a:t>
                      </a:r>
                      <a:r>
                        <a:rPr lang="en-US" sz="800">
                          <a:effectLst/>
                        </a:rPr>
                        <a:t/>
                      </a:r>
                      <a:br>
                        <a:rPr lang="en-US" sz="800">
                          <a:effectLst/>
                        </a:rPr>
                      </a:br>
                      <a:r>
                        <a:rPr lang="en-US" sz="800">
                          <a:effectLst/>
                        </a:rPr>
                        <a:t>     * @param xid </a:t>
                      </a:r>
                      <a:r>
                        <a:rPr lang="zh-CN" sz="800">
                          <a:effectLst/>
                        </a:rPr>
                        <a:t>当前的事务</a:t>
                      </a:r>
                      <a:r>
                        <a:rPr lang="en-US" sz="800">
                          <a:effectLst/>
                        </a:rPr>
                        <a:t>ID</a:t>
                      </a:r>
                      <a:br>
                        <a:rPr lang="en-US" sz="800">
                          <a:effectLst/>
                        </a:rPr>
                      </a:br>
                      <a:r>
                        <a:rPr lang="en-US" sz="800">
                          <a:effectLst/>
                        </a:rPr>
                        <a:t>     */</a:t>
                      </a:r>
                      <a:br>
                        <a:rPr lang="en-US" sz="800">
                          <a:effectLst/>
                        </a:rPr>
                      </a:br>
                      <a:r>
                        <a:rPr lang="en-US" sz="800">
                          <a:effectLst/>
                        </a:rPr>
                        <a:t>    public static void removeResult(Class&lt;?&gt; tccClass, String xid) {</a:t>
                      </a:r>
                      <a:br>
                        <a:rPr lang="en-US" sz="800">
                          <a:effectLst/>
                        </a:rPr>
                      </a:br>
                      <a:r>
                        <a:rPr lang="en-US" sz="800">
                          <a:effectLst/>
                        </a:rPr>
                        <a:t>        Map&lt;String, String&gt; results = RESULT_MAP.get(tccClass); 	// </a:t>
                      </a:r>
                      <a:r>
                        <a:rPr lang="zh-CN" sz="800">
                          <a:effectLst/>
                        </a:rPr>
                        <a:t>获取指定类型的集合</a:t>
                      </a:r>
                      <a:r>
                        <a:rPr lang="en-US" sz="800">
                          <a:effectLst/>
                        </a:rPr>
                        <a:t/>
                      </a:r>
                      <a:br>
                        <a:rPr lang="en-US" sz="800">
                          <a:effectLst/>
                        </a:rPr>
                      </a:br>
                      <a:r>
                        <a:rPr lang="en-US" sz="800">
                          <a:effectLst/>
                        </a:rPr>
                        <a:t>        if (results != null) { 					// </a:t>
                      </a:r>
                      <a:r>
                        <a:rPr lang="zh-CN" sz="800">
                          <a:effectLst/>
                        </a:rPr>
                        <a:t>集合不为空</a:t>
                      </a:r>
                      <a:r>
                        <a:rPr lang="en-US" sz="800">
                          <a:effectLst/>
                        </a:rPr>
                        <a:t/>
                      </a:r>
                      <a:br>
                        <a:rPr lang="en-US" sz="800">
                          <a:effectLst/>
                        </a:rPr>
                      </a:br>
                      <a:r>
                        <a:rPr lang="en-US" sz="800">
                          <a:effectLst/>
                        </a:rPr>
                        <a:t>            results.remove(xid); 					// </a:t>
                      </a:r>
                      <a:r>
                        <a:rPr lang="zh-CN" sz="800">
                          <a:effectLst/>
                        </a:rPr>
                        <a:t>删除</a:t>
                      </a:r>
                      <a:r>
                        <a:rPr lang="en-US" sz="800">
                          <a:effectLst/>
                        </a:rPr>
                        <a:t>xid</a:t>
                      </a:r>
                      <a:r>
                        <a:rPr lang="zh-CN" sz="800">
                          <a:effectLst/>
                        </a:rPr>
                        <a:t>数据</a:t>
                      </a:r>
                      <a:r>
                        <a:rPr lang="en-US" sz="800">
                          <a:effectLst/>
                        </a:rPr>
                        <a:t/>
                      </a:r>
                      <a:br>
                        <a:rPr lang="en-US" sz="800">
                          <a:effectLst/>
                        </a:rPr>
                      </a:br>
                      <a:r>
                        <a:rPr lang="en-US" sz="800">
                          <a:effectLst/>
                        </a:rPr>
                        <a:t>        }</a:t>
                      </a:r>
                      <a:br>
                        <a:rPr lang="en-US" sz="800">
                          <a:effectLst/>
                        </a:rPr>
                      </a:br>
                      <a:r>
                        <a:rPr lang="en-US" sz="800">
                          <a:effectLst/>
                        </a:rPr>
                        <a:t>    }</a:t>
                      </a:r>
                      <a:br>
                        <a:rPr lang="en-US" sz="800">
                          <a:effectLst/>
                        </a:rPr>
                      </a:br>
                      <a:r>
                        <a:rPr lang="en-US" sz="800">
                          <a:effectLst/>
                        </a:rPr>
                        <a:t>}</a:t>
                      </a:r>
                      <a:endParaRPr lang="zh-CN" sz="800">
                        <a:effectLst/>
                        <a:latin typeface="Times New Roman" panose="02020603050405020304" pitchFamily="18" charset="0"/>
                      </a:endParaRPr>
                    </a:p>
                  </a:txBody>
                  <a:tcPr marL="47830" marR="47830" marT="0" marB="0"/>
                </a:tc>
                <a:extLst>
                  <a:ext uri="{0D108BD9-81ED-4DB2-BD59-A6C34878D82A}">
                    <a16:rowId xmlns:a16="http://schemas.microsoft.com/office/drawing/2014/main" val="4254687899"/>
                  </a:ext>
                </a:extLst>
              </a:tr>
            </a:tbl>
          </a:graphicData>
        </a:graphic>
      </p:graphicFrame>
    </p:spTree>
    <p:extLst>
      <p:ext uri="{BB962C8B-B14F-4D97-AF65-F5344CB8AC3E}">
        <p14:creationId xmlns:p14="http://schemas.microsoft.com/office/powerpoint/2010/main" val="41807661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部门</a:t>
            </a:r>
            <a:r>
              <a:rPr lang="en-US" altLang="zh-CN"/>
              <a:t>TCC</a:t>
            </a:r>
            <a:r>
              <a:rPr lang="zh-CN" altLang="zh-CN"/>
              <a:t>操作接口</a:t>
            </a:r>
            <a:endParaRPr lang="zh-CN" altLang="en-US"/>
          </a:p>
        </p:txBody>
      </p:sp>
      <p:graphicFrame>
        <p:nvGraphicFramePr>
          <p:cNvPr id="4" name="表格 3"/>
          <p:cNvGraphicFramePr>
            <a:graphicFrameLocks noGrp="1"/>
          </p:cNvGraphicFramePr>
          <p:nvPr>
            <p:extLst/>
          </p:nvPr>
        </p:nvGraphicFramePr>
        <p:xfrm>
          <a:off x="222831" y="849086"/>
          <a:ext cx="11795601" cy="5843813"/>
        </p:xfrm>
        <a:graphic>
          <a:graphicData uri="http://schemas.openxmlformats.org/drawingml/2006/table">
            <a:tbl>
              <a:tblPr firstRow="1" firstCol="1" lastRow="1" lastCol="1" bandRow="1" bandCol="1">
                <a:tableStyleId>{5940675A-B579-460E-94D1-54222C63F5DA}</a:tableStyleId>
              </a:tblPr>
              <a:tblGrid>
                <a:gridCol w="11795601">
                  <a:extLst>
                    <a:ext uri="{9D8B030D-6E8A-4147-A177-3AD203B41FA5}">
                      <a16:colId xmlns:a16="http://schemas.microsoft.com/office/drawing/2014/main" val="2966559190"/>
                    </a:ext>
                  </a:extLst>
                </a:gridCol>
              </a:tblGrid>
              <a:tr h="5843813">
                <a:tc>
                  <a:txBody>
                    <a:bodyPr/>
                    <a:lstStyle/>
                    <a:p>
                      <a:r>
                        <a:rPr lang="en-US" sz="1600">
                          <a:effectLst/>
                        </a:rPr>
                        <a:t>package com.yootk.provider.tcc;</a:t>
                      </a:r>
                      <a:br>
                        <a:rPr lang="en-US" sz="1600">
                          <a:effectLst/>
                        </a:rPr>
                      </a:br>
                      <a:r>
                        <a:rPr lang="en-US" sz="1600">
                          <a:effectLst/>
                        </a:rPr>
                        <a:t>@LocalTCC 							// </a:t>
                      </a:r>
                      <a:r>
                        <a:rPr lang="zh-CN" sz="1600">
                          <a:effectLst/>
                        </a:rPr>
                        <a:t>必须开启本地事务</a:t>
                      </a:r>
                      <a:r>
                        <a:rPr lang="en-US" sz="1600">
                          <a:effectLst/>
                        </a:rPr>
                        <a:t/>
                      </a:r>
                      <a:br>
                        <a:rPr lang="en-US" sz="1600">
                          <a:effectLst/>
                        </a:rPr>
                      </a:br>
                      <a:r>
                        <a:rPr lang="en-US" sz="1600">
                          <a:effectLst/>
                        </a:rPr>
                        <a:t>public interface IDeptTCC {</a:t>
                      </a:r>
                      <a:br>
                        <a:rPr lang="en-US" sz="1600">
                          <a:effectLst/>
                        </a:rPr>
                      </a:br>
                      <a:r>
                        <a:rPr lang="en-US" sz="1600">
                          <a:effectLst/>
                        </a:rPr>
                        <a:t>    @TwoPhaseBusinessAction(name = "deptTCCService", 	commitMethod = "commit", rollbackMethod = "rollback")	// </a:t>
                      </a:r>
                      <a:r>
                        <a:rPr lang="zh-CN" sz="1600">
                          <a:effectLst/>
                        </a:rPr>
                        <a:t>二阶段事务注解</a:t>
                      </a:r>
                      <a:r>
                        <a:rPr lang="en-US" sz="1600">
                          <a:effectLst/>
                        </a:rPr>
                        <a:t/>
                      </a:r>
                      <a:br>
                        <a:rPr lang="en-US" sz="1600">
                          <a:effectLst/>
                        </a:rPr>
                      </a:br>
                      <a:r>
                        <a:rPr lang="en-US" sz="1600">
                          <a:effectLst/>
                        </a:rPr>
                        <a:t>    public boolean prepareAdd(BusinessActionContext businessActionContext,</a:t>
                      </a:r>
                      <a:br>
                        <a:rPr lang="en-US" sz="1600">
                          <a:effectLst/>
                        </a:rPr>
                      </a:br>
                      <a:r>
                        <a:rPr lang="en-US" sz="1600">
                          <a:effectLst/>
                        </a:rPr>
                        <a:t>          @BusinessActionContextParameter(paramName = "dept") DeptDTO dept); // </a:t>
                      </a:r>
                      <a:r>
                        <a:rPr lang="zh-CN" sz="1600">
                          <a:effectLst/>
                        </a:rPr>
                        <a:t>增加处理</a:t>
                      </a:r>
                      <a:r>
                        <a:rPr lang="en-US" sz="1600">
                          <a:effectLst/>
                        </a:rPr>
                        <a:t/>
                      </a:r>
                      <a:br>
                        <a:rPr lang="en-US" sz="1600">
                          <a:effectLst/>
                        </a:rPr>
                      </a:br>
                      <a:r>
                        <a:rPr lang="en-US" sz="1600">
                          <a:effectLst/>
                        </a:rPr>
                        <a:t>    public boolean commit(BusinessActionContext businessActionContext); // </a:t>
                      </a:r>
                      <a:r>
                        <a:rPr lang="zh-CN" sz="1600">
                          <a:effectLst/>
                        </a:rPr>
                        <a:t>二阶段提交</a:t>
                      </a:r>
                      <a:r>
                        <a:rPr lang="en-US" sz="1600">
                          <a:effectLst/>
                        </a:rPr>
                        <a:t/>
                      </a:r>
                      <a:br>
                        <a:rPr lang="en-US" sz="1600">
                          <a:effectLst/>
                        </a:rPr>
                      </a:br>
                      <a:r>
                        <a:rPr lang="en-US" sz="1600">
                          <a:effectLst/>
                        </a:rPr>
                        <a:t>    public boolean rollback(BusinessActionContext businessActionContext); // </a:t>
                      </a:r>
                      <a:r>
                        <a:rPr lang="zh-CN" sz="1600">
                          <a:effectLst/>
                        </a:rPr>
                        <a:t>二阶段回滚</a:t>
                      </a:r>
                      <a:r>
                        <a:rPr lang="en-US" sz="1600">
                          <a:effectLst/>
                        </a:rPr>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443406852"/>
                  </a:ext>
                </a:extLst>
              </a:tr>
            </a:tbl>
          </a:graphicData>
        </a:graphic>
      </p:graphicFrame>
    </p:spTree>
    <p:extLst>
      <p:ext uri="{BB962C8B-B14F-4D97-AF65-F5344CB8AC3E}">
        <p14:creationId xmlns:p14="http://schemas.microsoft.com/office/powerpoint/2010/main" val="21388461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IDeptTCC</a:t>
            </a:r>
            <a:r>
              <a:rPr lang="zh-CN" altLang="zh-CN"/>
              <a:t>接口子类</a:t>
            </a:r>
            <a:endParaRPr lang="zh-CN" altLang="en-US"/>
          </a:p>
        </p:txBody>
      </p:sp>
      <p:graphicFrame>
        <p:nvGraphicFramePr>
          <p:cNvPr id="4" name="表格 3"/>
          <p:cNvGraphicFramePr>
            <a:graphicFrameLocks noGrp="1"/>
          </p:cNvGraphicFramePr>
          <p:nvPr>
            <p:extLst/>
          </p:nvPr>
        </p:nvGraphicFramePr>
        <p:xfrm>
          <a:off x="182095" y="802323"/>
          <a:ext cx="11747437" cy="5930900"/>
        </p:xfrm>
        <a:graphic>
          <a:graphicData uri="http://schemas.openxmlformats.org/drawingml/2006/table">
            <a:tbl>
              <a:tblPr firstRow="1" firstCol="1" lastRow="1" lastCol="1" bandRow="1" bandCol="1">
                <a:tableStyleId>{5940675A-B579-460E-94D1-54222C63F5DA}</a:tableStyleId>
              </a:tblPr>
              <a:tblGrid>
                <a:gridCol w="11747437">
                  <a:extLst>
                    <a:ext uri="{9D8B030D-6E8A-4147-A177-3AD203B41FA5}">
                      <a16:colId xmlns:a16="http://schemas.microsoft.com/office/drawing/2014/main" val="31500122"/>
                    </a:ext>
                  </a:extLst>
                </a:gridCol>
              </a:tblGrid>
              <a:tr h="5930900">
                <a:tc>
                  <a:txBody>
                    <a:bodyPr/>
                    <a:lstStyle/>
                    <a:p>
                      <a:r>
                        <a:rPr lang="en-US" sz="900">
                          <a:effectLst/>
                        </a:rPr>
                        <a:t>package com.yootk.provider.tcc.impl;</a:t>
                      </a:r>
                      <a:br>
                        <a:rPr lang="en-US" sz="900">
                          <a:effectLst/>
                        </a:rPr>
                      </a:br>
                      <a:r>
                        <a:rPr lang="en-US" sz="900">
                          <a:effectLst/>
                        </a:rPr>
                        <a:t>@Component 							// </a:t>
                      </a:r>
                      <a:r>
                        <a:rPr lang="zh-CN" sz="900">
                          <a:effectLst/>
                        </a:rPr>
                        <a:t>组件注册</a:t>
                      </a:r>
                      <a:r>
                        <a:rPr lang="en-US" sz="900">
                          <a:effectLst/>
                        </a:rPr>
                        <a:t/>
                      </a:r>
                      <a:br>
                        <a:rPr lang="en-US" sz="900">
                          <a:effectLst/>
                        </a:rPr>
                      </a:br>
                      <a:r>
                        <a:rPr lang="en-US" sz="900">
                          <a:effectLst/>
                        </a:rPr>
                        <a:t>@Slf4j 								// </a:t>
                      </a:r>
                      <a:r>
                        <a:rPr lang="zh-CN" sz="900">
                          <a:effectLst/>
                        </a:rPr>
                        <a:t>日志注解</a:t>
                      </a:r>
                      <a:r>
                        <a:rPr lang="en-US" sz="900">
                          <a:effectLst/>
                        </a:rPr>
                        <a:t/>
                      </a:r>
                      <a:br>
                        <a:rPr lang="en-US" sz="900">
                          <a:effectLst/>
                        </a:rPr>
                      </a:br>
                      <a:r>
                        <a:rPr lang="en-US" sz="900">
                          <a:effectLst/>
                        </a:rPr>
                        <a:t>public class DeptTCCImpl implements IDeptTCC {</a:t>
                      </a:r>
                      <a:br>
                        <a:rPr lang="en-US" sz="900">
                          <a:effectLst/>
                        </a:rPr>
                      </a:br>
                      <a:r>
                        <a:rPr lang="en-US" sz="900">
                          <a:effectLst/>
                        </a:rPr>
                        <a:t>    @Autowired</a:t>
                      </a:r>
                      <a:br>
                        <a:rPr lang="en-US" sz="900">
                          <a:effectLst/>
                        </a:rPr>
                      </a:br>
                      <a:r>
                        <a:rPr lang="en-US" sz="900">
                          <a:effectLst/>
                        </a:rPr>
                        <a:t>    private IDeptDAO deptDAO; 					// DAO</a:t>
                      </a:r>
                      <a:r>
                        <a:rPr lang="zh-CN" sz="900">
                          <a:effectLst/>
                        </a:rPr>
                        <a:t>接口</a:t>
                      </a:r>
                      <a:r>
                        <a:rPr lang="en-US" sz="900">
                          <a:effectLst/>
                        </a:rPr>
                        <a:t/>
                      </a:r>
                      <a:br>
                        <a:rPr lang="en-US" sz="900">
                          <a:effectLst/>
                        </a:rPr>
                      </a:br>
                      <a:r>
                        <a:rPr lang="en-US" sz="900">
                          <a:effectLst/>
                        </a:rPr>
                        <a:t>    @Override</a:t>
                      </a:r>
                      <a:br>
                        <a:rPr lang="en-US" sz="900">
                          <a:effectLst/>
                        </a:rPr>
                      </a:br>
                      <a:r>
                        <a:rPr lang="en-US" sz="900">
                          <a:effectLst/>
                        </a:rPr>
                        <a:t>    public boolean prepareAdd(BusinessActionContext businessActionContext, 		DeptDTO dept) {					// try</a:t>
                      </a:r>
                      <a:r>
                        <a:rPr lang="zh-CN" sz="900">
                          <a:effectLst/>
                        </a:rPr>
                        <a:t>阶段处理</a:t>
                      </a:r>
                      <a:r>
                        <a:rPr lang="en-US" sz="900">
                          <a:effectLst/>
                        </a:rPr>
                        <a:t/>
                      </a:r>
                      <a:br>
                        <a:rPr lang="en-US" sz="900">
                          <a:effectLst/>
                        </a:rPr>
                      </a:br>
                      <a:r>
                        <a:rPr lang="en-US" sz="900">
                          <a:effectLst/>
                        </a:rPr>
                        <a:t>        log.info("</a:t>
                      </a:r>
                      <a:r>
                        <a:rPr lang="zh-CN" sz="900">
                          <a:effectLst/>
                        </a:rPr>
                        <a:t>【第一阶段】</a:t>
                      </a:r>
                      <a:r>
                        <a:rPr lang="en-US" sz="900">
                          <a:effectLst/>
                        </a:rPr>
                        <a:t>xid = {}</a:t>
                      </a:r>
                      <a:r>
                        <a:rPr lang="zh-CN" sz="900">
                          <a:effectLst/>
                        </a:rPr>
                        <a:t>、</a:t>
                      </a:r>
                      <a:r>
                        <a:rPr lang="en-US" sz="900">
                          <a:effectLst/>
                        </a:rPr>
                        <a:t>dept = {}", 		businessActionContext.getXid(), dept); 		// </a:t>
                      </a:r>
                      <a:r>
                        <a:rPr lang="zh-CN" sz="900">
                          <a:effectLst/>
                        </a:rPr>
                        <a:t>日志输出</a:t>
                      </a:r>
                      <a:r>
                        <a:rPr lang="en-US" sz="900">
                          <a:effectLst/>
                        </a:rPr>
                        <a:t/>
                      </a:r>
                      <a:br>
                        <a:rPr lang="en-US" sz="900">
                          <a:effectLst/>
                        </a:rPr>
                      </a:br>
                      <a:r>
                        <a:rPr lang="en-US" sz="900">
                          <a:effectLst/>
                        </a:rPr>
                        <a:t>        if (dept.getDname() == null || "".equals(dept.getDname())) {	// </a:t>
                      </a:r>
                      <a:r>
                        <a:rPr lang="zh-CN" sz="900">
                          <a:effectLst/>
                        </a:rPr>
                        <a:t>部门数据错误</a:t>
                      </a:r>
                      <a:r>
                        <a:rPr lang="en-US" sz="900">
                          <a:effectLst/>
                        </a:rPr>
                        <a:t/>
                      </a:r>
                      <a:br>
                        <a:rPr lang="en-US" sz="900">
                          <a:effectLst/>
                        </a:rPr>
                      </a:br>
                      <a:r>
                        <a:rPr lang="en-US" sz="900">
                          <a:effectLst/>
                        </a:rPr>
                        <a:t>            throw new RuntimeException("</a:t>
                      </a:r>
                      <a:r>
                        <a:rPr lang="zh-CN" sz="900">
                          <a:effectLst/>
                        </a:rPr>
                        <a:t>部门信息错误</a:t>
                      </a:r>
                      <a:r>
                        <a:rPr lang="en-US" sz="900">
                          <a:effectLst/>
                        </a:rPr>
                        <a:t>"); 		// </a:t>
                      </a:r>
                      <a:r>
                        <a:rPr lang="zh-CN" sz="900">
                          <a:effectLst/>
                        </a:rPr>
                        <a:t>异常抛出</a:t>
                      </a:r>
                      <a:r>
                        <a:rPr lang="en-US" sz="900">
                          <a:effectLst/>
                        </a:rPr>
                        <a:t/>
                      </a:r>
                      <a:br>
                        <a:rPr lang="en-US" sz="900">
                          <a:effectLst/>
                        </a:rPr>
                      </a:br>
                      <a:r>
                        <a:rPr lang="en-US" sz="900">
                          <a:effectLst/>
                        </a:rPr>
                        <a:t>        }</a:t>
                      </a:r>
                      <a:br>
                        <a:rPr lang="en-US" sz="900">
                          <a:effectLst/>
                        </a:rPr>
                      </a:br>
                      <a:r>
                        <a:rPr lang="en-US" sz="900">
                          <a:effectLst/>
                        </a:rPr>
                        <a:t>        TCCResultStore.setResult(getClass(), 		businessActionContext.getXid(), "d"); 		// </a:t>
                      </a:r>
                      <a:r>
                        <a:rPr lang="zh-CN" sz="900">
                          <a:effectLst/>
                        </a:rPr>
                        <a:t>幂等性标识</a:t>
                      </a:r>
                      <a:r>
                        <a:rPr lang="en-US" sz="900">
                          <a:effectLst/>
                        </a:rPr>
                        <a:t/>
                      </a:r>
                      <a:br>
                        <a:rPr lang="en-US" sz="900">
                          <a:effectLst/>
                        </a:rPr>
                      </a:br>
                      <a:r>
                        <a:rPr lang="en-US" sz="900">
                          <a:effectLst/>
                        </a:rPr>
                        <a:t>        return true;</a:t>
                      </a:r>
                      <a:br>
                        <a:rPr lang="en-US" sz="900">
                          <a:effectLst/>
                        </a:rPr>
                      </a:br>
                      <a:r>
                        <a:rPr lang="en-US" sz="900">
                          <a:effectLst/>
                        </a:rPr>
                        <a:t>    }</a:t>
                      </a:r>
                      <a:br>
                        <a:rPr lang="en-US" sz="900">
                          <a:effectLst/>
                        </a:rPr>
                      </a:br>
                      <a:r>
                        <a:rPr lang="en-US" sz="900">
                          <a:effectLst/>
                        </a:rPr>
                        <a:t>    @Override</a:t>
                      </a:r>
                      <a:br>
                        <a:rPr lang="en-US" sz="900">
                          <a:effectLst/>
                        </a:rPr>
                      </a:br>
                      <a:r>
                        <a:rPr lang="en-US" sz="900">
                          <a:effectLst/>
                        </a:rPr>
                        <a:t>    public boolean commit(BusinessActionContext businessActionContext) {</a:t>
                      </a:r>
                      <a:br>
                        <a:rPr lang="en-US" sz="900">
                          <a:effectLst/>
                        </a:rPr>
                      </a:br>
                      <a:r>
                        <a:rPr lang="en-US" sz="900">
                          <a:effectLst/>
                        </a:rPr>
                        <a:t>        DeptDTO dept = ((JSONObject) businessActionContext.getActionContext("dept"))		.toJavaObject(DeptDTO.class); 			// </a:t>
                      </a:r>
                      <a:r>
                        <a:rPr lang="zh-CN" sz="900">
                          <a:effectLst/>
                        </a:rPr>
                        <a:t>获取操作数据</a:t>
                      </a:r>
                      <a:r>
                        <a:rPr lang="en-US" sz="900">
                          <a:effectLst/>
                        </a:rPr>
                        <a:t/>
                      </a:r>
                      <a:br>
                        <a:rPr lang="en-US" sz="900">
                          <a:effectLst/>
                        </a:rPr>
                      </a:br>
                      <a:r>
                        <a:rPr lang="en-US" sz="900">
                          <a:effectLst/>
                        </a:rPr>
                        <a:t>        log.info("</a:t>
                      </a:r>
                      <a:r>
                        <a:rPr lang="zh-CN" sz="900">
                          <a:effectLst/>
                        </a:rPr>
                        <a:t>【第二阶段】事务提交，</a:t>
                      </a:r>
                      <a:r>
                        <a:rPr lang="en-US" sz="900">
                          <a:effectLst/>
                        </a:rPr>
                        <a:t>xid = {}</a:t>
                      </a:r>
                      <a:r>
                        <a:rPr lang="zh-CN" sz="900">
                          <a:effectLst/>
                        </a:rPr>
                        <a:t>、</a:t>
                      </a:r>
                      <a:r>
                        <a:rPr lang="en-US" sz="900">
                          <a:effectLst/>
                        </a:rPr>
                        <a:t>dept = {}", 		businessActionContext.getXid(), dept); 		// </a:t>
                      </a:r>
                      <a:r>
                        <a:rPr lang="zh-CN" sz="900">
                          <a:effectLst/>
                        </a:rPr>
                        <a:t>日志输出</a:t>
                      </a:r>
                      <a:r>
                        <a:rPr lang="en-US" sz="900">
                          <a:effectLst/>
                        </a:rPr>
                        <a:t/>
                      </a:r>
                      <a:br>
                        <a:rPr lang="en-US" sz="900">
                          <a:effectLst/>
                        </a:rPr>
                      </a:br>
                      <a:r>
                        <a:rPr lang="en-US" sz="900">
                          <a:effectLst/>
                        </a:rPr>
                        <a:t>        if (TCCResultStore.getResult(getClass(), 		businessActionContext.getXid()) == null) { 	// </a:t>
                      </a:r>
                      <a:r>
                        <a:rPr lang="zh-CN" sz="900">
                          <a:effectLst/>
                        </a:rPr>
                        <a:t>防止重复提交</a:t>
                      </a:r>
                      <a:r>
                        <a:rPr lang="en-US" sz="900">
                          <a:effectLst/>
                        </a:rPr>
                        <a:t/>
                      </a:r>
                      <a:br>
                        <a:rPr lang="en-US" sz="900">
                          <a:effectLst/>
                        </a:rPr>
                      </a:br>
                      <a:r>
                        <a:rPr lang="en-US" sz="900">
                          <a:effectLst/>
                        </a:rPr>
                        <a:t>            return true;</a:t>
                      </a:r>
                      <a:br>
                        <a:rPr lang="en-US" sz="900">
                          <a:effectLst/>
                        </a:rPr>
                      </a:br>
                      <a:r>
                        <a:rPr lang="en-US" sz="900">
                          <a:effectLst/>
                        </a:rPr>
                        <a:t>        }</a:t>
                      </a:r>
                      <a:br>
                        <a:rPr lang="en-US" sz="900">
                          <a:effectLst/>
                        </a:rPr>
                      </a:br>
                      <a:r>
                        <a:rPr lang="en-US" sz="900">
                          <a:effectLst/>
                        </a:rPr>
                        <a:t>        Dept deptVO = new Dept();					// DAO</a:t>
                      </a:r>
                      <a:r>
                        <a:rPr lang="zh-CN" sz="900">
                          <a:effectLst/>
                        </a:rPr>
                        <a:t>对象</a:t>
                      </a:r>
                      <a:r>
                        <a:rPr lang="en-US" sz="900">
                          <a:effectLst/>
                        </a:rPr>
                        <a:t/>
                      </a:r>
                      <a:br>
                        <a:rPr lang="en-US" sz="900">
                          <a:effectLst/>
                        </a:rPr>
                      </a:br>
                      <a:r>
                        <a:rPr lang="en-US" sz="900">
                          <a:effectLst/>
                        </a:rPr>
                        <a:t>        DeepBeanUtils.copyProperties(dept, deptVO); 			// </a:t>
                      </a:r>
                      <a:r>
                        <a:rPr lang="zh-CN" sz="900">
                          <a:effectLst/>
                        </a:rPr>
                        <a:t>对象拷贝</a:t>
                      </a:r>
                      <a:r>
                        <a:rPr lang="en-US" sz="900">
                          <a:effectLst/>
                        </a:rPr>
                        <a:t/>
                      </a:r>
                      <a:br>
                        <a:rPr lang="en-US" sz="900">
                          <a:effectLst/>
                        </a:rPr>
                      </a:br>
                      <a:r>
                        <a:rPr lang="en-US" sz="900">
                          <a:effectLst/>
                        </a:rPr>
                        <a:t>        try {</a:t>
                      </a:r>
                      <a:br>
                        <a:rPr lang="en-US" sz="900">
                          <a:effectLst/>
                        </a:rPr>
                      </a:br>
                      <a:r>
                        <a:rPr lang="en-US" sz="900">
                          <a:effectLst/>
                        </a:rPr>
                        <a:t>            return this.deptDAO.insert(deptVO) &gt; 0; 			// </a:t>
                      </a:r>
                      <a:r>
                        <a:rPr lang="zh-CN" sz="900">
                          <a:effectLst/>
                        </a:rPr>
                        <a:t>数据保存</a:t>
                      </a:r>
                      <a:r>
                        <a:rPr lang="en-US" sz="900">
                          <a:effectLst/>
                        </a:rPr>
                        <a:t/>
                      </a:r>
                      <a:br>
                        <a:rPr lang="en-US" sz="900">
                          <a:effectLst/>
                        </a:rPr>
                      </a:br>
                      <a:r>
                        <a:rPr lang="en-US" sz="900">
                          <a:effectLst/>
                        </a:rPr>
                        <a:t>        } finally {</a:t>
                      </a:r>
                      <a:br>
                        <a:rPr lang="en-US" sz="900">
                          <a:effectLst/>
                        </a:rPr>
                      </a:br>
                      <a:r>
                        <a:rPr lang="en-US" sz="900">
                          <a:effectLst/>
                        </a:rPr>
                        <a:t>            TCCResultStore.removeResult(getClass(), 		businessActionContext.getXid());			// </a:t>
                      </a:r>
                      <a:r>
                        <a:rPr lang="zh-CN" sz="900">
                          <a:effectLst/>
                        </a:rPr>
                        <a:t>删除标记</a:t>
                      </a:r>
                      <a:r>
                        <a:rPr lang="en-US" sz="900">
                          <a:effectLst/>
                        </a:rPr>
                        <a:t/>
                      </a:r>
                      <a:br>
                        <a:rPr lang="en-US" sz="900">
                          <a:effectLst/>
                        </a:rPr>
                      </a:br>
                      <a:r>
                        <a:rPr lang="en-US" sz="900">
                          <a:effectLst/>
                        </a:rPr>
                        <a:t>        }</a:t>
                      </a:r>
                      <a:br>
                        <a:rPr lang="en-US" sz="900">
                          <a:effectLst/>
                        </a:rPr>
                      </a:br>
                      <a:r>
                        <a:rPr lang="en-US" sz="900">
                          <a:effectLst/>
                        </a:rPr>
                        <a:t>    }</a:t>
                      </a:r>
                      <a:br>
                        <a:rPr lang="en-US" sz="900">
                          <a:effectLst/>
                        </a:rPr>
                      </a:br>
                      <a:r>
                        <a:rPr lang="en-US" sz="900">
                          <a:effectLst/>
                        </a:rPr>
                        <a:t>    @Override</a:t>
                      </a:r>
                      <a:br>
                        <a:rPr lang="en-US" sz="900">
                          <a:effectLst/>
                        </a:rPr>
                      </a:br>
                      <a:r>
                        <a:rPr lang="en-US" sz="900">
                          <a:effectLst/>
                        </a:rPr>
                        <a:t>    public boolean rollback(BusinessActionContext businessActionContext) {</a:t>
                      </a:r>
                      <a:br>
                        <a:rPr lang="en-US" sz="900">
                          <a:effectLst/>
                        </a:rPr>
                      </a:br>
                      <a:r>
                        <a:rPr lang="en-US" sz="900">
                          <a:effectLst/>
                        </a:rPr>
                        <a:t>        DeptDTO dept = ((JSONObject) businessActionContext.getActionContext("dept"))		.toJavaObject(DeptDTO.class); 			// </a:t>
                      </a:r>
                      <a:r>
                        <a:rPr lang="zh-CN" sz="900">
                          <a:effectLst/>
                        </a:rPr>
                        <a:t>获取操作数据</a:t>
                      </a:r>
                      <a:r>
                        <a:rPr lang="en-US" sz="900">
                          <a:effectLst/>
                        </a:rPr>
                        <a:t/>
                      </a:r>
                      <a:br>
                        <a:rPr lang="en-US" sz="900">
                          <a:effectLst/>
                        </a:rPr>
                      </a:br>
                      <a:r>
                        <a:rPr lang="en-US" sz="900">
                          <a:effectLst/>
                        </a:rPr>
                        <a:t>        log.info("</a:t>
                      </a:r>
                      <a:r>
                        <a:rPr lang="zh-CN" sz="900">
                          <a:effectLst/>
                        </a:rPr>
                        <a:t>【第二阶段】事务回滚，</a:t>
                      </a:r>
                      <a:r>
                        <a:rPr lang="en-US" sz="900">
                          <a:effectLst/>
                        </a:rPr>
                        <a:t>xid = {}</a:t>
                      </a:r>
                      <a:r>
                        <a:rPr lang="zh-CN" sz="900">
                          <a:effectLst/>
                        </a:rPr>
                        <a:t>、</a:t>
                      </a:r>
                      <a:r>
                        <a:rPr lang="en-US" sz="900">
                          <a:effectLst/>
                        </a:rPr>
                        <a:t>dept = {}", 		businessActionContext.getXid(), dept); 		// </a:t>
                      </a:r>
                      <a:r>
                        <a:rPr lang="zh-CN" sz="900">
                          <a:effectLst/>
                        </a:rPr>
                        <a:t>日志输出</a:t>
                      </a:r>
                      <a:r>
                        <a:rPr lang="en-US" sz="900">
                          <a:effectLst/>
                        </a:rPr>
                        <a:t/>
                      </a:r>
                      <a:br>
                        <a:rPr lang="en-US" sz="900">
                          <a:effectLst/>
                        </a:rPr>
                      </a:br>
                      <a:r>
                        <a:rPr lang="en-US" sz="900">
                          <a:effectLst/>
                        </a:rPr>
                        <a:t>        if (TCCResultStore.getResult(getClass(), 		businessActionContext.getXid()) == null) { 	// </a:t>
                      </a:r>
                      <a:r>
                        <a:rPr lang="zh-CN" sz="900">
                          <a:effectLst/>
                        </a:rPr>
                        <a:t>防止重复提交</a:t>
                      </a:r>
                      <a:r>
                        <a:rPr lang="en-US" sz="900">
                          <a:effectLst/>
                        </a:rPr>
                        <a:t/>
                      </a:r>
                      <a:br>
                        <a:rPr lang="en-US" sz="900">
                          <a:effectLst/>
                        </a:rPr>
                      </a:br>
                      <a:r>
                        <a:rPr lang="en-US" sz="900">
                          <a:effectLst/>
                        </a:rPr>
                        <a:t>            return true;</a:t>
                      </a:r>
                      <a:br>
                        <a:rPr lang="en-US" sz="900">
                          <a:effectLst/>
                        </a:rPr>
                      </a:br>
                      <a:r>
                        <a:rPr lang="en-US" sz="900">
                          <a:effectLst/>
                        </a:rPr>
                        <a:t>        }</a:t>
                      </a:r>
                      <a:br>
                        <a:rPr lang="en-US" sz="900">
                          <a:effectLst/>
                        </a:rPr>
                      </a:br>
                      <a:r>
                        <a:rPr lang="en-US" sz="900">
                          <a:effectLst/>
                        </a:rPr>
                        <a:t>        TCCResultStore.removeResult(getClass(), 		businessActionContext.getXid());			// </a:t>
                      </a:r>
                      <a:r>
                        <a:rPr lang="zh-CN" sz="900">
                          <a:effectLst/>
                        </a:rPr>
                        <a:t>删除标记</a:t>
                      </a:r>
                      <a:r>
                        <a:rPr lang="en-US" sz="900">
                          <a:effectLst/>
                        </a:rPr>
                        <a:t/>
                      </a:r>
                      <a:br>
                        <a:rPr lang="en-US" sz="900">
                          <a:effectLst/>
                        </a:rPr>
                      </a:br>
                      <a:r>
                        <a:rPr lang="en-US" sz="900">
                          <a:effectLst/>
                        </a:rPr>
                        <a:t>        return true;</a:t>
                      </a:r>
                      <a:br>
                        <a:rPr lang="en-US" sz="900">
                          <a:effectLst/>
                        </a:rPr>
                      </a:br>
                      <a:r>
                        <a:rPr lang="en-US" sz="900">
                          <a:effectLst/>
                        </a:rPr>
                        <a:t>    }</a:t>
                      </a:r>
                      <a:br>
                        <a:rPr lang="en-US" sz="900">
                          <a:effectLst/>
                        </a:rPr>
                      </a:br>
                      <a:r>
                        <a:rPr lang="en-US" sz="900">
                          <a:effectLst/>
                        </a:rPr>
                        <a:t>}</a:t>
                      </a:r>
                      <a:endParaRPr lang="zh-CN" sz="900">
                        <a:effectLst/>
                        <a:latin typeface="Times New Roman" panose="02020603050405020304" pitchFamily="18" charset="0"/>
                      </a:endParaRPr>
                    </a:p>
                  </a:txBody>
                  <a:tcPr marL="45622" marR="45622" marT="0" marB="0"/>
                </a:tc>
                <a:extLst>
                  <a:ext uri="{0D108BD9-81ED-4DB2-BD59-A6C34878D82A}">
                    <a16:rowId xmlns:a16="http://schemas.microsoft.com/office/drawing/2014/main" val="1235945877"/>
                  </a:ext>
                </a:extLst>
              </a:tr>
            </a:tbl>
          </a:graphicData>
        </a:graphic>
      </p:graphicFrame>
    </p:spTree>
    <p:extLst>
      <p:ext uri="{BB962C8B-B14F-4D97-AF65-F5344CB8AC3E}">
        <p14:creationId xmlns:p14="http://schemas.microsoft.com/office/powerpoint/2010/main" val="33228854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DeptServiceImpl</a:t>
            </a:r>
            <a:r>
              <a:rPr lang="zh-CN" altLang="zh-CN"/>
              <a:t>业务实现子类</a:t>
            </a:r>
            <a:endParaRPr lang="zh-CN" altLang="en-US"/>
          </a:p>
        </p:txBody>
      </p:sp>
      <p:graphicFrame>
        <p:nvGraphicFramePr>
          <p:cNvPr id="4" name="表格 3"/>
          <p:cNvGraphicFramePr>
            <a:graphicFrameLocks noGrp="1"/>
          </p:cNvGraphicFramePr>
          <p:nvPr>
            <p:extLst/>
          </p:nvPr>
        </p:nvGraphicFramePr>
        <p:xfrm>
          <a:off x="197433" y="849086"/>
          <a:ext cx="11744800" cy="5831113"/>
        </p:xfrm>
        <a:graphic>
          <a:graphicData uri="http://schemas.openxmlformats.org/drawingml/2006/table">
            <a:tbl>
              <a:tblPr firstRow="1" firstCol="1" lastRow="1" lastCol="1" bandRow="1" bandCol="1">
                <a:tableStyleId>{5940675A-B579-460E-94D1-54222C63F5DA}</a:tableStyleId>
              </a:tblPr>
              <a:tblGrid>
                <a:gridCol w="11744800">
                  <a:extLst>
                    <a:ext uri="{9D8B030D-6E8A-4147-A177-3AD203B41FA5}">
                      <a16:colId xmlns:a16="http://schemas.microsoft.com/office/drawing/2014/main" val="4284994714"/>
                    </a:ext>
                  </a:extLst>
                </a:gridCol>
              </a:tblGrid>
              <a:tr h="5831113">
                <a:tc>
                  <a:txBody>
                    <a:bodyPr/>
                    <a:lstStyle/>
                    <a:p>
                      <a:r>
                        <a:rPr lang="en-US" sz="1600">
                          <a:effectLst/>
                        </a:rPr>
                        <a:t>package com.yootk.provider.service.impl;</a:t>
                      </a:r>
                      <a:br>
                        <a:rPr lang="en-US" sz="1600">
                          <a:effectLst/>
                        </a:rPr>
                      </a:br>
                      <a:r>
                        <a:rPr lang="en-US" sz="1600">
                          <a:effectLst/>
                        </a:rPr>
                        <a:t>@Service</a:t>
                      </a:r>
                      <a:br>
                        <a:rPr lang="en-US" sz="1600">
                          <a:effectLst/>
                        </a:rPr>
                      </a:br>
                      <a:r>
                        <a:rPr lang="en-US" sz="1600">
                          <a:effectLst/>
                        </a:rPr>
                        <a:t>public class DeptServiceImpl implements IDeptService { 		// </a:t>
                      </a:r>
                      <a:r>
                        <a:rPr lang="zh-CN" sz="1600">
                          <a:effectLst/>
                        </a:rPr>
                        <a:t>业务实现类</a:t>
                      </a:r>
                      <a:r>
                        <a:rPr lang="en-US" sz="1600">
                          <a:effectLst/>
                        </a:rPr>
                        <a:t/>
                      </a:r>
                      <a:br>
                        <a:rPr lang="en-US" sz="1600">
                          <a:effectLst/>
                        </a:rPr>
                      </a:br>
                      <a:r>
                        <a:rPr lang="en-US" sz="1600">
                          <a:effectLst/>
                        </a:rPr>
                        <a:t>    @Autowired</a:t>
                      </a:r>
                      <a:br>
                        <a:rPr lang="en-US" sz="1600">
                          <a:effectLst/>
                        </a:rPr>
                      </a:br>
                      <a:r>
                        <a:rPr lang="en-US" sz="1600">
                          <a:effectLst/>
                        </a:rPr>
                        <a:t>    private IDeptTCC deptTCC; 					// </a:t>
                      </a:r>
                      <a:r>
                        <a:rPr lang="zh-CN" sz="1600">
                          <a:effectLst/>
                        </a:rPr>
                        <a:t>注入</a:t>
                      </a:r>
                      <a:r>
                        <a:rPr lang="en-US" sz="1600">
                          <a:effectLst/>
                        </a:rPr>
                        <a:t>IDeptTCC</a:t>
                      </a:r>
                      <a:r>
                        <a:rPr lang="zh-CN" sz="1600">
                          <a:effectLst/>
                        </a:rPr>
                        <a:t>实例</a:t>
                      </a:r>
                      <a:r>
                        <a:rPr lang="en-US" sz="1600">
                          <a:effectLst/>
                        </a:rPr>
                        <a:t/>
                      </a:r>
                      <a:br>
                        <a:rPr lang="en-US" sz="1600">
                          <a:effectLst/>
                        </a:rPr>
                      </a:br>
                      <a:r>
                        <a:rPr lang="en-US" sz="1600">
                          <a:effectLst/>
                        </a:rPr>
                        <a:t>    // </a:t>
                      </a:r>
                      <a:r>
                        <a:rPr lang="zh-CN" sz="1600">
                          <a:effectLst/>
                        </a:rPr>
                        <a:t>本处只列出核心实现代码，其他重复代码，略</a:t>
                      </a:r>
                      <a:r>
                        <a:rPr lang="en-US" sz="1600">
                          <a:effectLst/>
                        </a:rPr>
                        <a:t>...</a:t>
                      </a:r>
                      <a:br>
                        <a:rPr lang="en-US" sz="1600">
                          <a:effectLst/>
                        </a:rPr>
                      </a:br>
                      <a:r>
                        <a:rPr lang="en-US" sz="1600">
                          <a:effectLst/>
                        </a:rPr>
                        <a:t>    @Override</a:t>
                      </a:r>
                      <a:br>
                        <a:rPr lang="en-US" sz="1600">
                          <a:effectLst/>
                        </a:rPr>
                      </a:br>
                      <a:r>
                        <a:rPr lang="en-US" sz="1600">
                          <a:effectLst/>
                        </a:rPr>
                        <a:t>    public boolean add(DeptDTO dept) {</a:t>
                      </a:r>
                      <a:br>
                        <a:rPr lang="en-US" sz="1600">
                          <a:effectLst/>
                        </a:rPr>
                      </a:br>
                      <a:r>
                        <a:rPr lang="en-US" sz="1600">
                          <a:effectLst/>
                        </a:rPr>
                        <a:t>        return this.deptTCC.prepareAdd(new BusinessActionContext(), dept);</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4252659770"/>
                  </a:ext>
                </a:extLst>
              </a:tr>
            </a:tbl>
          </a:graphicData>
        </a:graphic>
      </p:graphicFrame>
    </p:spTree>
    <p:extLst>
      <p:ext uri="{BB962C8B-B14F-4D97-AF65-F5344CB8AC3E}">
        <p14:creationId xmlns:p14="http://schemas.microsoft.com/office/powerpoint/2010/main" val="236163445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IEmpTCC</a:t>
            </a:r>
            <a:r>
              <a:rPr lang="zh-CN" altLang="zh-CN"/>
              <a:t>事务接口</a:t>
            </a:r>
            <a:endParaRPr lang="zh-CN" altLang="en-US"/>
          </a:p>
        </p:txBody>
      </p:sp>
      <p:graphicFrame>
        <p:nvGraphicFramePr>
          <p:cNvPr id="4" name="表格 3"/>
          <p:cNvGraphicFramePr>
            <a:graphicFrameLocks noGrp="1"/>
          </p:cNvGraphicFramePr>
          <p:nvPr>
            <p:extLst/>
          </p:nvPr>
        </p:nvGraphicFramePr>
        <p:xfrm>
          <a:off x="218598" y="849087"/>
          <a:ext cx="11719401" cy="5835346"/>
        </p:xfrm>
        <a:graphic>
          <a:graphicData uri="http://schemas.openxmlformats.org/drawingml/2006/table">
            <a:tbl>
              <a:tblPr firstRow="1" firstCol="1" lastRow="1" lastCol="1" bandRow="1" bandCol="1">
                <a:tableStyleId>{5940675A-B579-460E-94D1-54222C63F5DA}</a:tableStyleId>
              </a:tblPr>
              <a:tblGrid>
                <a:gridCol w="11719401">
                  <a:extLst>
                    <a:ext uri="{9D8B030D-6E8A-4147-A177-3AD203B41FA5}">
                      <a16:colId xmlns:a16="http://schemas.microsoft.com/office/drawing/2014/main" val="2217120216"/>
                    </a:ext>
                  </a:extLst>
                </a:gridCol>
              </a:tblGrid>
              <a:tr h="5835346">
                <a:tc>
                  <a:txBody>
                    <a:bodyPr/>
                    <a:lstStyle/>
                    <a:p>
                      <a:r>
                        <a:rPr lang="en-US" sz="1400">
                          <a:effectLst/>
                        </a:rPr>
                        <a:t>package com.yootk.provider.tcc;</a:t>
                      </a:r>
                      <a:br>
                        <a:rPr lang="en-US" sz="1400">
                          <a:effectLst/>
                        </a:rPr>
                      </a:br>
                      <a:r>
                        <a:rPr lang="en-US" sz="1400">
                          <a:effectLst/>
                        </a:rPr>
                        <a:t>@LocalTCC</a:t>
                      </a:r>
                      <a:br>
                        <a:rPr lang="en-US" sz="1400">
                          <a:effectLst/>
                        </a:rPr>
                      </a:br>
                      <a:r>
                        <a:rPr lang="en-US" sz="1400">
                          <a:effectLst/>
                        </a:rPr>
                        <a:t>public interface IEmpTCC {</a:t>
                      </a:r>
                      <a:br>
                        <a:rPr lang="en-US" sz="1400">
                          <a:effectLst/>
                        </a:rPr>
                      </a:br>
                      <a:r>
                        <a:rPr lang="en-US" sz="1400">
                          <a:effectLst/>
                        </a:rPr>
                        <a:t>    @TwoPhaseBusinessAction(name = "empTCCService", 		commitMethod = "commit", rollbackMethod = "rollback")</a:t>
                      </a:r>
                      <a:br>
                        <a:rPr lang="en-US" sz="1400">
                          <a:effectLst/>
                        </a:rPr>
                      </a:br>
                      <a:r>
                        <a:rPr lang="en-US" sz="1400">
                          <a:effectLst/>
                        </a:rPr>
                        <a:t>    public boolean prepareAdd(BusinessActionContext businessActionContext,</a:t>
                      </a:r>
                      <a:br>
                        <a:rPr lang="en-US" sz="1400">
                          <a:effectLst/>
                        </a:rPr>
                      </a:br>
                      <a:r>
                        <a:rPr lang="en-US" sz="1400">
                          <a:effectLst/>
                        </a:rPr>
                        <a:t>          @BusinessActionContextParameter(paramName = "emp") EmpDTO emp); // </a:t>
                      </a:r>
                      <a:r>
                        <a:rPr lang="zh-CN" sz="1400">
                          <a:effectLst/>
                        </a:rPr>
                        <a:t>增加处理</a:t>
                      </a:r>
                      <a:r>
                        <a:rPr lang="en-US" sz="1400">
                          <a:effectLst/>
                        </a:rPr>
                        <a:t/>
                      </a:r>
                      <a:br>
                        <a:rPr lang="en-US" sz="1400">
                          <a:effectLst/>
                        </a:rPr>
                      </a:br>
                      <a:r>
                        <a:rPr lang="en-US" sz="1400">
                          <a:effectLst/>
                        </a:rPr>
                        <a:t>    public boolean commit(BusinessActionContext businessActionContext); // </a:t>
                      </a:r>
                      <a:r>
                        <a:rPr lang="zh-CN" sz="1400">
                          <a:effectLst/>
                        </a:rPr>
                        <a:t>二阶段提交</a:t>
                      </a:r>
                      <a:r>
                        <a:rPr lang="en-US" sz="1400">
                          <a:effectLst/>
                        </a:rPr>
                        <a:t/>
                      </a:r>
                      <a:br>
                        <a:rPr lang="en-US" sz="1400">
                          <a:effectLst/>
                        </a:rPr>
                      </a:br>
                      <a:r>
                        <a:rPr lang="en-US" sz="1400">
                          <a:effectLst/>
                        </a:rPr>
                        <a:t>    public boolean rollback(BusinessActionContext businessActionContext); // </a:t>
                      </a:r>
                      <a:r>
                        <a:rPr lang="zh-CN" sz="1400">
                          <a:effectLst/>
                        </a:rPr>
                        <a:t>二阶段回滚</a:t>
                      </a:r>
                      <a:r>
                        <a:rPr lang="en-US" sz="1400">
                          <a:effectLst/>
                        </a:rPr>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503207470"/>
                  </a:ext>
                </a:extLst>
              </a:tr>
            </a:tbl>
          </a:graphicData>
        </a:graphic>
      </p:graphicFrame>
    </p:spTree>
    <p:extLst>
      <p:ext uri="{BB962C8B-B14F-4D97-AF65-F5344CB8AC3E}">
        <p14:creationId xmlns:p14="http://schemas.microsoft.com/office/powerpoint/2010/main" val="304643433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EmpTCCImpl</a:t>
            </a:r>
            <a:r>
              <a:rPr lang="zh-CN" altLang="zh-CN"/>
              <a:t>实现子类</a:t>
            </a:r>
            <a:endParaRPr lang="zh-CN" altLang="en-US"/>
          </a:p>
        </p:txBody>
      </p:sp>
      <p:graphicFrame>
        <p:nvGraphicFramePr>
          <p:cNvPr id="4" name="表格 3"/>
          <p:cNvGraphicFramePr>
            <a:graphicFrameLocks noGrp="1"/>
          </p:cNvGraphicFramePr>
          <p:nvPr>
            <p:extLst/>
          </p:nvPr>
        </p:nvGraphicFramePr>
        <p:xfrm>
          <a:off x="206531" y="804016"/>
          <a:ext cx="11727236" cy="5930900"/>
        </p:xfrm>
        <a:graphic>
          <a:graphicData uri="http://schemas.openxmlformats.org/drawingml/2006/table">
            <a:tbl>
              <a:tblPr firstRow="1" firstCol="1" lastRow="1" lastCol="1" bandRow="1" bandCol="1">
                <a:tableStyleId>{5940675A-B579-460E-94D1-54222C63F5DA}</a:tableStyleId>
              </a:tblPr>
              <a:tblGrid>
                <a:gridCol w="11727236">
                  <a:extLst>
                    <a:ext uri="{9D8B030D-6E8A-4147-A177-3AD203B41FA5}">
                      <a16:colId xmlns:a16="http://schemas.microsoft.com/office/drawing/2014/main" val="3419846544"/>
                    </a:ext>
                  </a:extLst>
                </a:gridCol>
              </a:tblGrid>
              <a:tr h="5930900">
                <a:tc>
                  <a:txBody>
                    <a:bodyPr/>
                    <a:lstStyle/>
                    <a:p>
                      <a:r>
                        <a:rPr lang="en-US" sz="900">
                          <a:effectLst/>
                        </a:rPr>
                        <a:t>package com.yootk.provider.tcc.impl;</a:t>
                      </a:r>
                      <a:br>
                        <a:rPr lang="en-US" sz="900">
                          <a:effectLst/>
                        </a:rPr>
                      </a:br>
                      <a:r>
                        <a:rPr lang="en-US" sz="900">
                          <a:effectLst/>
                        </a:rPr>
                        <a:t>@Component 							// </a:t>
                      </a:r>
                      <a:r>
                        <a:rPr lang="zh-CN" sz="900">
                          <a:effectLst/>
                        </a:rPr>
                        <a:t>组件注册</a:t>
                      </a:r>
                      <a:r>
                        <a:rPr lang="en-US" sz="900">
                          <a:effectLst/>
                        </a:rPr>
                        <a:t/>
                      </a:r>
                      <a:br>
                        <a:rPr lang="en-US" sz="900">
                          <a:effectLst/>
                        </a:rPr>
                      </a:br>
                      <a:r>
                        <a:rPr lang="en-US" sz="900">
                          <a:effectLst/>
                        </a:rPr>
                        <a:t>@Slf4j 								// </a:t>
                      </a:r>
                      <a:r>
                        <a:rPr lang="zh-CN" sz="900">
                          <a:effectLst/>
                        </a:rPr>
                        <a:t>日志注解</a:t>
                      </a:r>
                      <a:r>
                        <a:rPr lang="en-US" sz="900">
                          <a:effectLst/>
                        </a:rPr>
                        <a:t/>
                      </a:r>
                      <a:br>
                        <a:rPr lang="en-US" sz="900">
                          <a:effectLst/>
                        </a:rPr>
                      </a:br>
                      <a:r>
                        <a:rPr lang="en-US" sz="900">
                          <a:effectLst/>
                        </a:rPr>
                        <a:t>public class EmpTCCImpl implements IEmpTCC {</a:t>
                      </a:r>
                      <a:br>
                        <a:rPr lang="en-US" sz="900">
                          <a:effectLst/>
                        </a:rPr>
                      </a:br>
                      <a:r>
                        <a:rPr lang="en-US" sz="900">
                          <a:effectLst/>
                        </a:rPr>
                        <a:t>    @Autowired</a:t>
                      </a:r>
                      <a:br>
                        <a:rPr lang="en-US" sz="900">
                          <a:effectLst/>
                        </a:rPr>
                      </a:br>
                      <a:r>
                        <a:rPr lang="en-US" sz="900">
                          <a:effectLst/>
                        </a:rPr>
                        <a:t>    private IEmpDAO empDAO; 					// </a:t>
                      </a:r>
                      <a:r>
                        <a:rPr lang="zh-CN" sz="900">
                          <a:effectLst/>
                        </a:rPr>
                        <a:t>注入</a:t>
                      </a:r>
                      <a:r>
                        <a:rPr lang="en-US" sz="900">
                          <a:effectLst/>
                        </a:rPr>
                        <a:t>IDeptDAO</a:t>
                      </a:r>
                      <a:r>
                        <a:rPr lang="zh-CN" sz="900">
                          <a:effectLst/>
                        </a:rPr>
                        <a:t>接口</a:t>
                      </a:r>
                      <a:r>
                        <a:rPr lang="en-US" sz="900">
                          <a:effectLst/>
                        </a:rPr>
                        <a:t/>
                      </a:r>
                      <a:br>
                        <a:rPr lang="en-US" sz="900">
                          <a:effectLst/>
                        </a:rPr>
                      </a:br>
                      <a:r>
                        <a:rPr lang="en-US" sz="900">
                          <a:effectLst/>
                        </a:rPr>
                        <a:t>    @Override</a:t>
                      </a:r>
                      <a:br>
                        <a:rPr lang="en-US" sz="900">
                          <a:effectLst/>
                        </a:rPr>
                      </a:br>
                      <a:r>
                        <a:rPr lang="en-US" sz="900">
                          <a:effectLst/>
                        </a:rPr>
                        <a:t>    public boolean prepareAdd(BusinessActionContext businessActionContext, EmpDTO emp) {</a:t>
                      </a:r>
                      <a:br>
                        <a:rPr lang="en-US" sz="900">
                          <a:effectLst/>
                        </a:rPr>
                      </a:br>
                      <a:r>
                        <a:rPr lang="en-US" sz="900">
                          <a:effectLst/>
                        </a:rPr>
                        <a:t>        log.info("</a:t>
                      </a:r>
                      <a:r>
                        <a:rPr lang="zh-CN" sz="900">
                          <a:effectLst/>
                        </a:rPr>
                        <a:t>【第一阶段】</a:t>
                      </a:r>
                      <a:r>
                        <a:rPr lang="en-US" sz="900">
                          <a:effectLst/>
                        </a:rPr>
                        <a:t>xid = {}</a:t>
                      </a:r>
                      <a:r>
                        <a:rPr lang="zh-CN" sz="900">
                          <a:effectLst/>
                        </a:rPr>
                        <a:t>、</a:t>
                      </a:r>
                      <a:r>
                        <a:rPr lang="en-US" sz="900">
                          <a:effectLst/>
                        </a:rPr>
                        <a:t>emp = {}", 		businessActionContext.getXid(), emp); 		// </a:t>
                      </a:r>
                      <a:r>
                        <a:rPr lang="zh-CN" sz="900">
                          <a:effectLst/>
                        </a:rPr>
                        <a:t>日志输出</a:t>
                      </a:r>
                      <a:r>
                        <a:rPr lang="en-US" sz="900">
                          <a:effectLst/>
                        </a:rPr>
                        <a:t/>
                      </a:r>
                      <a:br>
                        <a:rPr lang="en-US" sz="900">
                          <a:effectLst/>
                        </a:rPr>
                      </a:br>
                      <a:r>
                        <a:rPr lang="en-US" sz="900">
                          <a:effectLst/>
                        </a:rPr>
                        <a:t>        if (this.empDAO.selectById(emp.getEmpno()) != null) {	// </a:t>
                      </a:r>
                      <a:r>
                        <a:rPr lang="zh-CN" sz="900">
                          <a:effectLst/>
                        </a:rPr>
                        <a:t>雇员编号已存在</a:t>
                      </a:r>
                      <a:r>
                        <a:rPr lang="en-US" sz="900">
                          <a:effectLst/>
                        </a:rPr>
                        <a:t/>
                      </a:r>
                      <a:br>
                        <a:rPr lang="en-US" sz="900">
                          <a:effectLst/>
                        </a:rPr>
                      </a:br>
                      <a:r>
                        <a:rPr lang="en-US" sz="900">
                          <a:effectLst/>
                        </a:rPr>
                        <a:t>            throw new RuntimeException("</a:t>
                      </a:r>
                      <a:r>
                        <a:rPr lang="zh-CN" sz="900">
                          <a:effectLst/>
                        </a:rPr>
                        <a:t>雇员信息已经存在。</a:t>
                      </a:r>
                      <a:r>
                        <a:rPr lang="en-US" sz="900">
                          <a:effectLst/>
                        </a:rPr>
                        <a:t>");		// </a:t>
                      </a:r>
                      <a:r>
                        <a:rPr lang="zh-CN" sz="900">
                          <a:effectLst/>
                        </a:rPr>
                        <a:t>手工异常抛出</a:t>
                      </a:r>
                      <a:r>
                        <a:rPr lang="en-US" sz="900">
                          <a:effectLst/>
                        </a:rPr>
                        <a:t/>
                      </a:r>
                      <a:br>
                        <a:rPr lang="en-US" sz="900">
                          <a:effectLst/>
                        </a:rPr>
                      </a:br>
                      <a:r>
                        <a:rPr lang="en-US" sz="900">
                          <a:effectLst/>
                        </a:rPr>
                        <a:t>        }</a:t>
                      </a:r>
                      <a:br>
                        <a:rPr lang="en-US" sz="900">
                          <a:effectLst/>
                        </a:rPr>
                      </a:br>
                      <a:r>
                        <a:rPr lang="en-US" sz="900">
                          <a:effectLst/>
                        </a:rPr>
                        <a:t>        TCCResultStore.setResult(getClass(), 		businessActionContext.getXid(), "e"); 		// </a:t>
                      </a:r>
                      <a:r>
                        <a:rPr lang="zh-CN" sz="900">
                          <a:effectLst/>
                        </a:rPr>
                        <a:t>幂等性标识</a:t>
                      </a:r>
                      <a:r>
                        <a:rPr lang="en-US" sz="900">
                          <a:effectLst/>
                        </a:rPr>
                        <a:t/>
                      </a:r>
                      <a:br>
                        <a:rPr lang="en-US" sz="900">
                          <a:effectLst/>
                        </a:rPr>
                      </a:br>
                      <a:r>
                        <a:rPr lang="en-US" sz="900">
                          <a:effectLst/>
                        </a:rPr>
                        <a:t>        return true;</a:t>
                      </a:r>
                      <a:br>
                        <a:rPr lang="en-US" sz="900">
                          <a:effectLst/>
                        </a:rPr>
                      </a:br>
                      <a:r>
                        <a:rPr lang="en-US" sz="900">
                          <a:effectLst/>
                        </a:rPr>
                        <a:t>    }</a:t>
                      </a:r>
                      <a:br>
                        <a:rPr lang="en-US" sz="900">
                          <a:effectLst/>
                        </a:rPr>
                      </a:br>
                      <a:r>
                        <a:rPr lang="en-US" sz="900">
                          <a:effectLst/>
                        </a:rPr>
                        <a:t>    @Override</a:t>
                      </a:r>
                      <a:br>
                        <a:rPr lang="en-US" sz="900">
                          <a:effectLst/>
                        </a:rPr>
                      </a:br>
                      <a:r>
                        <a:rPr lang="en-US" sz="900">
                          <a:effectLst/>
                        </a:rPr>
                        <a:t>    public boolean commit(BusinessActionContext businessActionContext) {</a:t>
                      </a:r>
                      <a:br>
                        <a:rPr lang="en-US" sz="900">
                          <a:effectLst/>
                        </a:rPr>
                      </a:br>
                      <a:r>
                        <a:rPr lang="en-US" sz="900">
                          <a:effectLst/>
                        </a:rPr>
                        <a:t>        EmpDTO emp = ((JSONObject) businessActionContext.getActionContext("emp"))		.toJavaObject(EmpDTO.class); 			// </a:t>
                      </a:r>
                      <a:r>
                        <a:rPr lang="zh-CN" sz="900">
                          <a:effectLst/>
                        </a:rPr>
                        <a:t>获取操作数据</a:t>
                      </a:r>
                      <a:r>
                        <a:rPr lang="en-US" sz="900">
                          <a:effectLst/>
                        </a:rPr>
                        <a:t/>
                      </a:r>
                      <a:br>
                        <a:rPr lang="en-US" sz="900">
                          <a:effectLst/>
                        </a:rPr>
                      </a:br>
                      <a:r>
                        <a:rPr lang="en-US" sz="900">
                          <a:effectLst/>
                        </a:rPr>
                        <a:t>        log.info("</a:t>
                      </a:r>
                      <a:r>
                        <a:rPr lang="zh-CN" sz="900">
                          <a:effectLst/>
                        </a:rPr>
                        <a:t>【第二阶段】事务提交，</a:t>
                      </a:r>
                      <a:r>
                        <a:rPr lang="en-US" sz="900">
                          <a:effectLst/>
                        </a:rPr>
                        <a:t>xid = {}</a:t>
                      </a:r>
                      <a:r>
                        <a:rPr lang="zh-CN" sz="900">
                          <a:effectLst/>
                        </a:rPr>
                        <a:t>、</a:t>
                      </a:r>
                      <a:r>
                        <a:rPr lang="en-US" sz="900">
                          <a:effectLst/>
                        </a:rPr>
                        <a:t>emp = {}",		 businessActionContext.getXid(), emp); 		// </a:t>
                      </a:r>
                      <a:r>
                        <a:rPr lang="zh-CN" sz="900">
                          <a:effectLst/>
                        </a:rPr>
                        <a:t>日志输出</a:t>
                      </a:r>
                      <a:r>
                        <a:rPr lang="en-US" sz="900">
                          <a:effectLst/>
                        </a:rPr>
                        <a:t/>
                      </a:r>
                      <a:br>
                        <a:rPr lang="en-US" sz="900">
                          <a:effectLst/>
                        </a:rPr>
                      </a:br>
                      <a:r>
                        <a:rPr lang="en-US" sz="900">
                          <a:effectLst/>
                        </a:rPr>
                        <a:t>        if (TCCResultStore.getResult(getClass(), 		businessActionContext.getXid()) == null) { 	// </a:t>
                      </a:r>
                      <a:r>
                        <a:rPr lang="zh-CN" sz="900">
                          <a:effectLst/>
                        </a:rPr>
                        <a:t>防止重复提交</a:t>
                      </a:r>
                      <a:r>
                        <a:rPr lang="en-US" sz="900">
                          <a:effectLst/>
                        </a:rPr>
                        <a:t/>
                      </a:r>
                      <a:br>
                        <a:rPr lang="en-US" sz="900">
                          <a:effectLst/>
                        </a:rPr>
                      </a:br>
                      <a:r>
                        <a:rPr lang="en-US" sz="900">
                          <a:effectLst/>
                        </a:rPr>
                        <a:t>            return true;</a:t>
                      </a:r>
                      <a:br>
                        <a:rPr lang="en-US" sz="900">
                          <a:effectLst/>
                        </a:rPr>
                      </a:br>
                      <a:r>
                        <a:rPr lang="en-US" sz="900">
                          <a:effectLst/>
                        </a:rPr>
                        <a:t>        }</a:t>
                      </a:r>
                      <a:br>
                        <a:rPr lang="en-US" sz="900">
                          <a:effectLst/>
                        </a:rPr>
                      </a:br>
                      <a:r>
                        <a:rPr lang="en-US" sz="900">
                          <a:effectLst/>
                        </a:rPr>
                        <a:t>        Emp empVO = new Emp();					// DAO</a:t>
                      </a:r>
                      <a:r>
                        <a:rPr lang="zh-CN" sz="900">
                          <a:effectLst/>
                        </a:rPr>
                        <a:t>对象</a:t>
                      </a:r>
                      <a:r>
                        <a:rPr lang="en-US" sz="900">
                          <a:effectLst/>
                        </a:rPr>
                        <a:t/>
                      </a:r>
                      <a:br>
                        <a:rPr lang="en-US" sz="900">
                          <a:effectLst/>
                        </a:rPr>
                      </a:br>
                      <a:r>
                        <a:rPr lang="en-US" sz="900">
                          <a:effectLst/>
                        </a:rPr>
                        <a:t>        DeepBeanUtils.copyProperties(emp, empVO); 			// </a:t>
                      </a:r>
                      <a:r>
                        <a:rPr lang="zh-CN" sz="900">
                          <a:effectLst/>
                        </a:rPr>
                        <a:t>对象拷贝</a:t>
                      </a:r>
                      <a:r>
                        <a:rPr lang="en-US" sz="900">
                          <a:effectLst/>
                        </a:rPr>
                        <a:t/>
                      </a:r>
                      <a:br>
                        <a:rPr lang="en-US" sz="900">
                          <a:effectLst/>
                        </a:rPr>
                      </a:br>
                      <a:r>
                        <a:rPr lang="en-US" sz="900">
                          <a:effectLst/>
                        </a:rPr>
                        <a:t>        try {</a:t>
                      </a:r>
                      <a:br>
                        <a:rPr lang="en-US" sz="900">
                          <a:effectLst/>
                        </a:rPr>
                      </a:br>
                      <a:r>
                        <a:rPr lang="en-US" sz="900">
                          <a:effectLst/>
                        </a:rPr>
                        <a:t>            return this.empDAO.insert(empVO) &gt; 0; 			// </a:t>
                      </a:r>
                      <a:r>
                        <a:rPr lang="zh-CN" sz="900">
                          <a:effectLst/>
                        </a:rPr>
                        <a:t>数据保存</a:t>
                      </a:r>
                      <a:r>
                        <a:rPr lang="en-US" sz="900">
                          <a:effectLst/>
                        </a:rPr>
                        <a:t/>
                      </a:r>
                      <a:br>
                        <a:rPr lang="en-US" sz="900">
                          <a:effectLst/>
                        </a:rPr>
                      </a:br>
                      <a:r>
                        <a:rPr lang="en-US" sz="900">
                          <a:effectLst/>
                        </a:rPr>
                        <a:t>        } finally {</a:t>
                      </a:r>
                      <a:br>
                        <a:rPr lang="en-US" sz="900">
                          <a:effectLst/>
                        </a:rPr>
                      </a:br>
                      <a:r>
                        <a:rPr lang="en-US" sz="900">
                          <a:effectLst/>
                        </a:rPr>
                        <a:t>            TCCResultStore.removeResult(getClass(), 		businessActionContext.getXid());			// </a:t>
                      </a:r>
                      <a:r>
                        <a:rPr lang="zh-CN" sz="900">
                          <a:effectLst/>
                        </a:rPr>
                        <a:t>删除标记</a:t>
                      </a:r>
                      <a:r>
                        <a:rPr lang="en-US" sz="900">
                          <a:effectLst/>
                        </a:rPr>
                        <a:t/>
                      </a:r>
                      <a:br>
                        <a:rPr lang="en-US" sz="900">
                          <a:effectLst/>
                        </a:rPr>
                      </a:br>
                      <a:r>
                        <a:rPr lang="en-US" sz="900">
                          <a:effectLst/>
                        </a:rPr>
                        <a:t>        }</a:t>
                      </a:r>
                      <a:br>
                        <a:rPr lang="en-US" sz="900">
                          <a:effectLst/>
                        </a:rPr>
                      </a:br>
                      <a:r>
                        <a:rPr lang="en-US" sz="900">
                          <a:effectLst/>
                        </a:rPr>
                        <a:t>    }</a:t>
                      </a:r>
                      <a:br>
                        <a:rPr lang="en-US" sz="900">
                          <a:effectLst/>
                        </a:rPr>
                      </a:br>
                      <a:r>
                        <a:rPr lang="en-US" sz="900">
                          <a:effectLst/>
                        </a:rPr>
                        <a:t>    @Override</a:t>
                      </a:r>
                      <a:br>
                        <a:rPr lang="en-US" sz="900">
                          <a:effectLst/>
                        </a:rPr>
                      </a:br>
                      <a:r>
                        <a:rPr lang="en-US" sz="900">
                          <a:effectLst/>
                        </a:rPr>
                        <a:t>    public boolean rollback(BusinessActionContext businessActionContext) {</a:t>
                      </a:r>
                      <a:br>
                        <a:rPr lang="en-US" sz="900">
                          <a:effectLst/>
                        </a:rPr>
                      </a:br>
                      <a:r>
                        <a:rPr lang="en-US" sz="900">
                          <a:effectLst/>
                        </a:rPr>
                        <a:t>        EmpDTO emp = ((JSONObject) businessActionContext.getActionContext("emp"))		.toJavaObject(EmpDTO.class); 			// </a:t>
                      </a:r>
                      <a:r>
                        <a:rPr lang="zh-CN" sz="900">
                          <a:effectLst/>
                        </a:rPr>
                        <a:t>获取操作数据</a:t>
                      </a:r>
                      <a:r>
                        <a:rPr lang="en-US" sz="900">
                          <a:effectLst/>
                        </a:rPr>
                        <a:t/>
                      </a:r>
                      <a:br>
                        <a:rPr lang="en-US" sz="900">
                          <a:effectLst/>
                        </a:rPr>
                      </a:br>
                      <a:r>
                        <a:rPr lang="en-US" sz="900">
                          <a:effectLst/>
                        </a:rPr>
                        <a:t>        log.info("</a:t>
                      </a:r>
                      <a:r>
                        <a:rPr lang="zh-CN" sz="900">
                          <a:effectLst/>
                        </a:rPr>
                        <a:t>【第二阶段】事务回滚，</a:t>
                      </a:r>
                      <a:r>
                        <a:rPr lang="en-US" sz="900">
                          <a:effectLst/>
                        </a:rPr>
                        <a:t>xid = {}</a:t>
                      </a:r>
                      <a:r>
                        <a:rPr lang="zh-CN" sz="900">
                          <a:effectLst/>
                        </a:rPr>
                        <a:t>、</a:t>
                      </a:r>
                      <a:r>
                        <a:rPr lang="en-US" sz="900">
                          <a:effectLst/>
                        </a:rPr>
                        <a:t>emp = {}", 		businessActionContext.getXid(), emp);  		// </a:t>
                      </a:r>
                      <a:r>
                        <a:rPr lang="zh-CN" sz="900">
                          <a:effectLst/>
                        </a:rPr>
                        <a:t>日志输出</a:t>
                      </a:r>
                      <a:r>
                        <a:rPr lang="en-US" sz="900">
                          <a:effectLst/>
                        </a:rPr>
                        <a:t/>
                      </a:r>
                      <a:br>
                        <a:rPr lang="en-US" sz="900">
                          <a:effectLst/>
                        </a:rPr>
                      </a:br>
                      <a:r>
                        <a:rPr lang="en-US" sz="900">
                          <a:effectLst/>
                        </a:rPr>
                        <a:t>        if (TCCResultStore.getResult(getClass(), 		businessActionContext.getXid()) == null) { 	// </a:t>
                      </a:r>
                      <a:r>
                        <a:rPr lang="zh-CN" sz="900">
                          <a:effectLst/>
                        </a:rPr>
                        <a:t>防止重复提交</a:t>
                      </a:r>
                      <a:r>
                        <a:rPr lang="en-US" sz="900">
                          <a:effectLst/>
                        </a:rPr>
                        <a:t/>
                      </a:r>
                      <a:br>
                        <a:rPr lang="en-US" sz="900">
                          <a:effectLst/>
                        </a:rPr>
                      </a:br>
                      <a:r>
                        <a:rPr lang="en-US" sz="900">
                          <a:effectLst/>
                        </a:rPr>
                        <a:t>            return true;</a:t>
                      </a:r>
                      <a:br>
                        <a:rPr lang="en-US" sz="900">
                          <a:effectLst/>
                        </a:rPr>
                      </a:br>
                      <a:r>
                        <a:rPr lang="en-US" sz="900">
                          <a:effectLst/>
                        </a:rPr>
                        <a:t>        }</a:t>
                      </a:r>
                      <a:br>
                        <a:rPr lang="en-US" sz="900">
                          <a:effectLst/>
                        </a:rPr>
                      </a:br>
                      <a:r>
                        <a:rPr lang="en-US" sz="900">
                          <a:effectLst/>
                        </a:rPr>
                        <a:t>        TCCResultStore.removeResult(getClass(), 		businessActionContext.getXid());			// </a:t>
                      </a:r>
                      <a:r>
                        <a:rPr lang="zh-CN" sz="900">
                          <a:effectLst/>
                        </a:rPr>
                        <a:t>删除标记</a:t>
                      </a:r>
                      <a:r>
                        <a:rPr lang="en-US" sz="900">
                          <a:effectLst/>
                        </a:rPr>
                        <a:t/>
                      </a:r>
                      <a:br>
                        <a:rPr lang="en-US" sz="900">
                          <a:effectLst/>
                        </a:rPr>
                      </a:br>
                      <a:r>
                        <a:rPr lang="en-US" sz="900">
                          <a:effectLst/>
                        </a:rPr>
                        <a:t>        return true;</a:t>
                      </a:r>
                      <a:br>
                        <a:rPr lang="en-US" sz="900">
                          <a:effectLst/>
                        </a:rPr>
                      </a:br>
                      <a:r>
                        <a:rPr lang="en-US" sz="900">
                          <a:effectLst/>
                        </a:rPr>
                        <a:t>    }</a:t>
                      </a:r>
                      <a:br>
                        <a:rPr lang="en-US" sz="900">
                          <a:effectLst/>
                        </a:rPr>
                      </a:br>
                      <a:r>
                        <a:rPr lang="en-US" sz="900">
                          <a:effectLst/>
                        </a:rPr>
                        <a:t>}</a:t>
                      </a:r>
                      <a:endParaRPr lang="zh-CN" sz="900">
                        <a:effectLst/>
                        <a:latin typeface="Times New Roman" panose="02020603050405020304" pitchFamily="18" charset="0"/>
                      </a:endParaRPr>
                    </a:p>
                  </a:txBody>
                  <a:tcPr marL="47071" marR="47071" marT="0" marB="0"/>
                </a:tc>
                <a:extLst>
                  <a:ext uri="{0D108BD9-81ED-4DB2-BD59-A6C34878D82A}">
                    <a16:rowId xmlns:a16="http://schemas.microsoft.com/office/drawing/2014/main" val="4122644083"/>
                  </a:ext>
                </a:extLst>
              </a:tr>
            </a:tbl>
          </a:graphicData>
        </a:graphic>
      </p:graphicFrame>
    </p:spTree>
    <p:extLst>
      <p:ext uri="{BB962C8B-B14F-4D97-AF65-F5344CB8AC3E}">
        <p14:creationId xmlns:p14="http://schemas.microsoft.com/office/powerpoint/2010/main" val="18482624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EmpServiceImpl</a:t>
            </a:r>
            <a:r>
              <a:rPr lang="zh-CN" altLang="zh-CN"/>
              <a:t>业务实现子类</a:t>
            </a:r>
            <a:endParaRPr lang="zh-CN" altLang="en-US"/>
          </a:p>
        </p:txBody>
      </p:sp>
      <p:graphicFrame>
        <p:nvGraphicFramePr>
          <p:cNvPr id="4" name="表格 3"/>
          <p:cNvGraphicFramePr>
            <a:graphicFrameLocks noGrp="1"/>
          </p:cNvGraphicFramePr>
          <p:nvPr>
            <p:extLst/>
          </p:nvPr>
        </p:nvGraphicFramePr>
        <p:xfrm>
          <a:off x="180499" y="849086"/>
          <a:ext cx="11778668" cy="5843813"/>
        </p:xfrm>
        <a:graphic>
          <a:graphicData uri="http://schemas.openxmlformats.org/drawingml/2006/table">
            <a:tbl>
              <a:tblPr firstRow="1" firstCol="1" lastRow="1" lastCol="1" bandRow="1" bandCol="1">
                <a:tableStyleId>{5940675A-B579-460E-94D1-54222C63F5DA}</a:tableStyleId>
              </a:tblPr>
              <a:tblGrid>
                <a:gridCol w="11778668">
                  <a:extLst>
                    <a:ext uri="{9D8B030D-6E8A-4147-A177-3AD203B41FA5}">
                      <a16:colId xmlns:a16="http://schemas.microsoft.com/office/drawing/2014/main" val="1969275240"/>
                    </a:ext>
                  </a:extLst>
                </a:gridCol>
              </a:tblGrid>
              <a:tr h="5843813">
                <a:tc>
                  <a:txBody>
                    <a:bodyPr/>
                    <a:lstStyle/>
                    <a:p>
                      <a:r>
                        <a:rPr lang="en-US" sz="1600">
                          <a:effectLst/>
                        </a:rPr>
                        <a:t>package com.yootk.provider.service.impl;</a:t>
                      </a:r>
                      <a:br>
                        <a:rPr lang="en-US" sz="1600">
                          <a:effectLst/>
                        </a:rPr>
                      </a:br>
                      <a:r>
                        <a:rPr lang="en-US" sz="1600">
                          <a:effectLst/>
                        </a:rPr>
                        <a:t>@Service</a:t>
                      </a:r>
                      <a:br>
                        <a:rPr lang="en-US" sz="1600">
                          <a:effectLst/>
                        </a:rPr>
                      </a:br>
                      <a:r>
                        <a:rPr lang="en-US" sz="1600">
                          <a:effectLst/>
                        </a:rPr>
                        <a:t>public class EmpServiceImpl implements IEmpService { 		// </a:t>
                      </a:r>
                      <a:r>
                        <a:rPr lang="zh-CN" sz="1600">
                          <a:effectLst/>
                        </a:rPr>
                        <a:t>业务实现类</a:t>
                      </a:r>
                      <a:r>
                        <a:rPr lang="en-US" sz="1600">
                          <a:effectLst/>
                        </a:rPr>
                        <a:t/>
                      </a:r>
                      <a:br>
                        <a:rPr lang="en-US" sz="1600">
                          <a:effectLst/>
                        </a:rPr>
                      </a:br>
                      <a:r>
                        <a:rPr lang="en-US" sz="1600">
                          <a:effectLst/>
                        </a:rPr>
                        <a:t>    @Autowired</a:t>
                      </a:r>
                      <a:br>
                        <a:rPr lang="en-US" sz="1600">
                          <a:effectLst/>
                        </a:rPr>
                      </a:br>
                      <a:r>
                        <a:rPr lang="en-US" sz="1600">
                          <a:effectLst/>
                        </a:rPr>
                        <a:t>    private IEmpTCC empTCC; 					// </a:t>
                      </a:r>
                      <a:r>
                        <a:rPr lang="zh-CN" sz="1600">
                          <a:effectLst/>
                        </a:rPr>
                        <a:t>注入</a:t>
                      </a:r>
                      <a:r>
                        <a:rPr lang="en-US" sz="1600">
                          <a:effectLst/>
                        </a:rPr>
                        <a:t>IDeptTCC</a:t>
                      </a:r>
                      <a:r>
                        <a:rPr lang="zh-CN" sz="1600">
                          <a:effectLst/>
                        </a:rPr>
                        <a:t>实例</a:t>
                      </a:r>
                      <a:r>
                        <a:rPr lang="en-US" sz="1600">
                          <a:effectLst/>
                        </a:rPr>
                        <a:t/>
                      </a:r>
                      <a:br>
                        <a:rPr lang="en-US" sz="1600">
                          <a:effectLst/>
                        </a:rPr>
                      </a:br>
                      <a:r>
                        <a:rPr lang="en-US" sz="1600">
                          <a:effectLst/>
                        </a:rPr>
                        <a:t>    @Override</a:t>
                      </a:r>
                      <a:br>
                        <a:rPr lang="en-US" sz="1600">
                          <a:effectLst/>
                        </a:rPr>
                      </a:br>
                      <a:r>
                        <a:rPr lang="en-US" sz="1600">
                          <a:effectLst/>
                        </a:rPr>
                        <a:t>    public boolean add(EmpDTO emp) {</a:t>
                      </a:r>
                      <a:br>
                        <a:rPr lang="en-US" sz="1600">
                          <a:effectLst/>
                        </a:rPr>
                      </a:br>
                      <a:r>
                        <a:rPr lang="en-US" sz="1600">
                          <a:effectLst/>
                        </a:rPr>
                        <a:t>        return this.empTCC.prepareAdd(new BusinessActionContext(), emp);</a:t>
                      </a:r>
                      <a:br>
                        <a:rPr lang="en-US" sz="1600">
                          <a:effectLst/>
                        </a:rPr>
                      </a:br>
                      <a:r>
                        <a:rPr lang="en-US" sz="1600">
                          <a:effectLst/>
                        </a:rPr>
                        <a:t>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332340218"/>
                  </a:ext>
                </a:extLst>
              </a:tr>
            </a:tbl>
          </a:graphicData>
        </a:graphic>
      </p:graphicFrame>
    </p:spTree>
    <p:extLst>
      <p:ext uri="{BB962C8B-B14F-4D97-AF65-F5344CB8AC3E}">
        <p14:creationId xmlns:p14="http://schemas.microsoft.com/office/powerpoint/2010/main" val="3075057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Saga</a:t>
            </a:r>
            <a:r>
              <a:rPr lang="zh-CN" altLang="zh-CN"/>
              <a:t>模式的产生背景</a:t>
            </a:r>
            <a:endParaRPr lang="zh-CN" altLang="en-US"/>
          </a:p>
        </p:txBody>
      </p:sp>
      <p:sp>
        <p:nvSpPr>
          <p:cNvPr id="3" name="内容占位符 2"/>
          <p:cNvSpPr>
            <a:spLocks noGrp="1"/>
          </p:cNvSpPr>
          <p:nvPr>
            <p:ph idx="1"/>
          </p:nvPr>
        </p:nvSpPr>
        <p:spPr/>
        <p:txBody>
          <a:bodyPr/>
          <a:lstStyle/>
          <a:p>
            <a:r>
              <a:rPr lang="zh-CN" altLang="zh-CN"/>
              <a:t>在之前所实现的</a:t>
            </a:r>
            <a:r>
              <a:rPr lang="en-US" altLang="zh-CN"/>
              <a:t>Seata</a:t>
            </a:r>
            <a:r>
              <a:rPr lang="zh-CN" altLang="zh-CN"/>
              <a:t>分布式事务三个操作模型中所使用的微服务全部都可以根据开发者的需要进行修改，但是在一些特殊的环境下，如果要与一些封闭的系统，或者是老旧系统进行分布式业务对接</a:t>
            </a:r>
            <a:r>
              <a:rPr lang="zh-CN" altLang="zh-CN" smtClean="0"/>
              <a:t>时，</a:t>
            </a:r>
            <a:r>
              <a:rPr lang="zh-CN" altLang="zh-CN"/>
              <a:t>那么</a:t>
            </a:r>
            <a:r>
              <a:rPr lang="en-US" altLang="zh-CN"/>
              <a:t>AT</a:t>
            </a:r>
            <a:r>
              <a:rPr lang="zh-CN" altLang="zh-CN"/>
              <a:t>、</a:t>
            </a:r>
            <a:r>
              <a:rPr lang="en-US" altLang="zh-CN"/>
              <a:t>XA</a:t>
            </a:r>
            <a:r>
              <a:rPr lang="zh-CN" altLang="zh-CN"/>
              <a:t>、</a:t>
            </a:r>
            <a:r>
              <a:rPr lang="en-US" altLang="zh-CN"/>
              <a:t>TCC</a:t>
            </a:r>
            <a:r>
              <a:rPr lang="zh-CN" altLang="zh-CN"/>
              <a:t>模型将全部失效，而为了解决这样的技术问题，在</a:t>
            </a:r>
            <a:r>
              <a:rPr lang="en-US" altLang="zh-CN"/>
              <a:t>Seata</a:t>
            </a:r>
            <a:r>
              <a:rPr lang="zh-CN" altLang="zh-CN"/>
              <a:t>中引入了</a:t>
            </a:r>
            <a:r>
              <a:rPr lang="en-US" altLang="zh-CN"/>
              <a:t>Saga</a:t>
            </a:r>
            <a:r>
              <a:rPr lang="zh-CN" altLang="zh-CN"/>
              <a:t>模型。</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27" y="2397246"/>
            <a:ext cx="11354734" cy="263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087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a:t>
            </a:r>
            <a:r>
              <a:rPr lang="zh-CN" altLang="zh-CN" smtClean="0"/>
              <a:t>建消</a:t>
            </a:r>
            <a:r>
              <a:rPr lang="zh-CN" altLang="zh-CN"/>
              <a:t>息发</a:t>
            </a:r>
            <a:r>
              <a:rPr lang="zh-CN" altLang="zh-CN" smtClean="0"/>
              <a:t>送业</a:t>
            </a:r>
            <a:r>
              <a:rPr lang="zh-CN" altLang="zh-CN"/>
              <a:t>务接口</a:t>
            </a:r>
            <a:endParaRPr lang="zh-CN" altLang="en-US"/>
          </a:p>
        </p:txBody>
      </p:sp>
      <p:graphicFrame>
        <p:nvGraphicFramePr>
          <p:cNvPr id="4" name="表格 3"/>
          <p:cNvGraphicFramePr>
            <a:graphicFrameLocks noGrp="1"/>
          </p:cNvGraphicFramePr>
          <p:nvPr>
            <p:extLst/>
          </p:nvPr>
        </p:nvGraphicFramePr>
        <p:xfrm>
          <a:off x="193198" y="849087"/>
          <a:ext cx="11617801" cy="2397880"/>
        </p:xfrm>
        <a:graphic>
          <a:graphicData uri="http://schemas.openxmlformats.org/drawingml/2006/table">
            <a:tbl>
              <a:tblPr firstRow="1" firstCol="1" lastRow="1" lastCol="1" bandRow="1" bandCol="1">
                <a:tableStyleId>{5940675A-B579-460E-94D1-54222C63F5DA}</a:tableStyleId>
              </a:tblPr>
              <a:tblGrid>
                <a:gridCol w="11617801">
                  <a:extLst>
                    <a:ext uri="{9D8B030D-6E8A-4147-A177-3AD203B41FA5}">
                      <a16:colId xmlns:a16="http://schemas.microsoft.com/office/drawing/2014/main" val="3770759278"/>
                    </a:ext>
                  </a:extLst>
                </a:gridCol>
              </a:tblGrid>
              <a:tr h="2397880">
                <a:tc>
                  <a:txBody>
                    <a:bodyPr/>
                    <a:lstStyle/>
                    <a:p>
                      <a:r>
                        <a:rPr lang="en-US" sz="1600">
                          <a:effectLst/>
                        </a:rPr>
                        <a:t>package com.yootk.service;</a:t>
                      </a:r>
                      <a:br>
                        <a:rPr lang="en-US" sz="1600">
                          <a:effectLst/>
                        </a:rPr>
                      </a:br>
                      <a:r>
                        <a:rPr lang="en-US" sz="1600">
                          <a:effectLst/>
                        </a:rPr>
                        <a:t>public interface IDeptMessageService { 			// </a:t>
                      </a:r>
                      <a:r>
                        <a:rPr lang="zh-CN" sz="1600">
                          <a:effectLst/>
                        </a:rPr>
                        <a:t>业务接口</a:t>
                      </a:r>
                      <a:r>
                        <a:rPr lang="en-US" sz="1600">
                          <a:effectLst/>
                        </a:rPr>
                        <a:t/>
                      </a:r>
                      <a:br>
                        <a:rPr lang="en-US" sz="1600">
                          <a:effectLst/>
                        </a:rPr>
                      </a:br>
                      <a:r>
                        <a:rPr lang="en-US" sz="1600">
                          <a:effectLst/>
                        </a:rPr>
                        <a:t>    public void sendMessage(DeptDTO dept); 			// </a:t>
                      </a:r>
                      <a:r>
                        <a:rPr lang="zh-CN" sz="1600">
                          <a:effectLst/>
                        </a:rPr>
                        <a:t>发送部门消息</a:t>
                      </a:r>
                      <a:r>
                        <a:rPr lang="en-US" sz="1600">
                          <a:effectLst/>
                        </a:rPr>
                        <a:t/>
                      </a:r>
                      <a:br>
                        <a:rPr lang="en-US" sz="1600">
                          <a:effectLst/>
                        </a:rPr>
                      </a:br>
                      <a:r>
                        <a:rPr lang="en-US" sz="1600">
                          <a:effectLst/>
                        </a:rPr>
                        <a:t>}</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1024126290"/>
                  </a:ext>
                </a:extLst>
              </a:tr>
            </a:tbl>
          </a:graphicData>
        </a:graphic>
      </p:graphicFrame>
    </p:spTree>
    <p:extLst>
      <p:ext uri="{BB962C8B-B14F-4D97-AF65-F5344CB8AC3E}">
        <p14:creationId xmlns:p14="http://schemas.microsoft.com/office/powerpoint/2010/main" val="10899094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Saga</a:t>
            </a:r>
            <a:r>
              <a:rPr lang="zh-CN" altLang="zh-CN"/>
              <a:t>模型</a:t>
            </a:r>
            <a:endParaRPr lang="zh-CN" altLang="en-US"/>
          </a:p>
        </p:txBody>
      </p:sp>
      <p:sp>
        <p:nvSpPr>
          <p:cNvPr id="3" name="内容占位符 2"/>
          <p:cNvSpPr>
            <a:spLocks noGrp="1"/>
          </p:cNvSpPr>
          <p:nvPr>
            <p:ph idx="1"/>
          </p:nvPr>
        </p:nvSpPr>
        <p:spPr/>
        <p:txBody>
          <a:bodyPr/>
          <a:lstStyle/>
          <a:p>
            <a:r>
              <a:rPr lang="en-US" altLang="zh-CN"/>
              <a:t>Saga</a:t>
            </a:r>
            <a:r>
              <a:rPr lang="zh-CN" altLang="zh-CN"/>
              <a:t>模式是</a:t>
            </a:r>
            <a:r>
              <a:rPr lang="en-US" altLang="zh-CN"/>
              <a:t>Seata</a:t>
            </a:r>
            <a:r>
              <a:rPr lang="zh-CN" altLang="zh-CN"/>
              <a:t>提供的长事务解决方案，提供了异构系统的事务统一处理模型。在</a:t>
            </a:r>
            <a:r>
              <a:rPr lang="en-US" altLang="zh-CN"/>
              <a:t>Saga</a:t>
            </a:r>
            <a:r>
              <a:rPr lang="zh-CN" altLang="zh-CN"/>
              <a:t>模式中，所有的子业务都不再直接参与整体事务的处理（只负责本地事务的处理），而是全部交由了最终调用端来负责实现，而在进行总业务逻辑处理时，当某一个子业务出现问题时，则自动补偿前面已经成功的其他参与者，这样一阶段的正向服务调用和二阶段的服务补偿处理全部由总业务开发实现</a:t>
            </a:r>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81" y="2677032"/>
            <a:ext cx="11401425" cy="410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482686" y="3995404"/>
            <a:ext cx="3450166" cy="1569660"/>
          </a:xfrm>
          <a:prstGeom prst="rect">
            <a:avLst/>
          </a:prstGeom>
        </p:spPr>
        <p:txBody>
          <a:bodyPr wrap="square">
            <a:spAutoFit/>
          </a:bodyPr>
          <a:lstStyle/>
          <a:p>
            <a:r>
              <a:rPr lang="zh-CN" altLang="zh-CN" sz="1200" b="1" kern="100">
                <a:latin typeface="Times New Roman" panose="02020603050405020304" pitchFamily="18" charset="0"/>
                <a:ea typeface="宋体" panose="02010600030101010101" pitchFamily="2" charset="-122"/>
                <a:cs typeface="Times New Roman" panose="02020603050405020304" pitchFamily="18" charset="0"/>
              </a:rPr>
              <a:t>目前</a:t>
            </a:r>
            <a:r>
              <a:rPr lang="en-US" altLang="zh-CN" sz="1200" b="1" kern="100">
                <a:latin typeface="Times New Roman" panose="02020603050405020304" pitchFamily="18" charset="0"/>
                <a:ea typeface="宋体" panose="02010600030101010101" pitchFamily="2" charset="-122"/>
              </a:rPr>
              <a:t>Seata</a:t>
            </a:r>
            <a:r>
              <a:rPr lang="zh-CN" altLang="zh-CN" sz="1200" b="1" kern="100">
                <a:latin typeface="Times New Roman" panose="02020603050405020304" pitchFamily="18" charset="0"/>
                <a:ea typeface="宋体" panose="02010600030101010101" pitchFamily="2" charset="-122"/>
                <a:cs typeface="Times New Roman" panose="02020603050405020304" pitchFamily="18" charset="0"/>
              </a:rPr>
              <a:t>提供的</a:t>
            </a:r>
            <a:r>
              <a:rPr lang="en-US" altLang="zh-CN" sz="1200" b="1" kern="100">
                <a:latin typeface="Times New Roman" panose="02020603050405020304" pitchFamily="18" charset="0"/>
                <a:ea typeface="宋体" panose="02010600030101010101" pitchFamily="2" charset="-122"/>
              </a:rPr>
              <a:t>Saga</a:t>
            </a:r>
            <a:r>
              <a:rPr lang="zh-CN" altLang="zh-CN" sz="1200" b="1" kern="100">
                <a:latin typeface="Times New Roman" panose="02020603050405020304" pitchFamily="18" charset="0"/>
                <a:ea typeface="宋体" panose="02010600030101010101" pitchFamily="2" charset="-122"/>
                <a:cs typeface="Times New Roman" panose="02020603050405020304" pitchFamily="18" charset="0"/>
              </a:rPr>
              <a:t>模式是基于状态机引擎实现的，需要开发者手工的进行</a:t>
            </a:r>
            <a:r>
              <a:rPr lang="en-US" altLang="zh-CN" sz="1200" b="1" kern="100">
                <a:latin typeface="Times New Roman" panose="02020603050405020304" pitchFamily="18" charset="0"/>
                <a:ea typeface="宋体" panose="02010600030101010101" pitchFamily="2" charset="-122"/>
              </a:rPr>
              <a:t>Saga</a:t>
            </a:r>
            <a:r>
              <a:rPr lang="zh-CN" altLang="zh-CN" sz="1200" b="1" kern="100">
                <a:latin typeface="Times New Roman" panose="02020603050405020304" pitchFamily="18" charset="0"/>
                <a:ea typeface="宋体" panose="02010600030101010101" pitchFamily="2" charset="-122"/>
                <a:cs typeface="Times New Roman" panose="02020603050405020304" pitchFamily="18" charset="0"/>
              </a:rPr>
              <a:t>业务流程的绘制，并且将其转换为</a:t>
            </a:r>
            <a:r>
              <a:rPr lang="en-US" altLang="zh-CN" sz="1200" b="1" kern="100">
                <a:latin typeface="Times New Roman" panose="02020603050405020304" pitchFamily="18" charset="0"/>
                <a:ea typeface="宋体" panose="02010600030101010101" pitchFamily="2" charset="-122"/>
              </a:rPr>
              <a:t>JSON</a:t>
            </a:r>
            <a:r>
              <a:rPr lang="zh-CN" altLang="zh-CN" sz="1200" b="1" kern="100">
                <a:latin typeface="Times New Roman" panose="02020603050405020304" pitchFamily="18" charset="0"/>
                <a:ea typeface="宋体" panose="02010600030101010101" pitchFamily="2" charset="-122"/>
                <a:cs typeface="Times New Roman" panose="02020603050405020304" pitchFamily="18" charset="0"/>
              </a:rPr>
              <a:t>配置文件，而后在程序运行时，将依据此配置文件实现业务处理以及服务补偿处理，而要想进行</a:t>
            </a:r>
            <a:r>
              <a:rPr lang="en-US" altLang="zh-CN" sz="1200" b="1" kern="100">
                <a:latin typeface="Times New Roman" panose="02020603050405020304" pitchFamily="18" charset="0"/>
                <a:ea typeface="宋体" panose="02010600030101010101" pitchFamily="2" charset="-122"/>
              </a:rPr>
              <a:t>Saga</a:t>
            </a:r>
            <a:r>
              <a:rPr lang="zh-CN" altLang="zh-CN" sz="1200" b="1" kern="100">
                <a:latin typeface="Times New Roman" panose="02020603050405020304" pitchFamily="18" charset="0"/>
                <a:ea typeface="宋体" panose="02010600030101010101" pitchFamily="2" charset="-122"/>
                <a:cs typeface="Times New Roman" panose="02020603050405020304" pitchFamily="18" charset="0"/>
              </a:rPr>
              <a:t>状态图的绘制，一般需要通过</a:t>
            </a:r>
            <a:r>
              <a:rPr lang="en-US" altLang="zh-CN" sz="1200" b="1" kern="100">
                <a:latin typeface="Times New Roman" panose="02020603050405020304" pitchFamily="18" charset="0"/>
                <a:ea typeface="宋体" panose="02010600030101010101" pitchFamily="2" charset="-122"/>
              </a:rPr>
              <a:t>Saga</a:t>
            </a:r>
            <a:r>
              <a:rPr lang="zh-CN" altLang="zh-CN" sz="1200" b="1" kern="100">
                <a:latin typeface="Times New Roman" panose="02020603050405020304" pitchFamily="18" charset="0"/>
                <a:ea typeface="宋体" panose="02010600030101010101" pitchFamily="2" charset="-122"/>
                <a:cs typeface="Times New Roman" panose="02020603050405020304" pitchFamily="18" charset="0"/>
              </a:rPr>
              <a:t>状态机来实现，下面为了便于读者理解，将通过一系列的操作步骤，实现</a:t>
            </a:r>
            <a:r>
              <a:rPr lang="en-US" altLang="zh-CN" sz="1200" b="1" kern="100">
                <a:latin typeface="Times New Roman" panose="02020603050405020304" pitchFamily="18" charset="0"/>
                <a:ea typeface="宋体" panose="02010600030101010101" pitchFamily="2" charset="-122"/>
              </a:rPr>
              <a:t>Saga</a:t>
            </a:r>
            <a:r>
              <a:rPr lang="zh-CN" altLang="zh-CN" sz="1200" b="1" kern="100">
                <a:latin typeface="Times New Roman" panose="02020603050405020304" pitchFamily="18" charset="0"/>
                <a:ea typeface="宋体" panose="02010600030101010101" pitchFamily="2" charset="-122"/>
                <a:cs typeface="Times New Roman" panose="02020603050405020304" pitchFamily="18" charset="0"/>
              </a:rPr>
              <a:t>模式的应用。</a:t>
            </a:r>
            <a:endParaRPr lang="zh-CN" altLang="en-US" sz="1200" b="1"/>
          </a:p>
        </p:txBody>
      </p:sp>
    </p:spTree>
    <p:extLst>
      <p:ext uri="{BB962C8B-B14F-4D97-AF65-F5344CB8AC3E}">
        <p14:creationId xmlns:p14="http://schemas.microsoft.com/office/powerpoint/2010/main" val="5484772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Saga</a:t>
            </a:r>
            <a:r>
              <a:rPr lang="zh-CN" altLang="en-US" smtClean="0"/>
              <a:t>配置步骤</a:t>
            </a:r>
            <a:endParaRPr lang="zh-CN" altLang="en-US"/>
          </a:p>
        </p:txBody>
      </p:sp>
      <p:sp>
        <p:nvSpPr>
          <p:cNvPr id="3" name="内容占位符 2"/>
          <p:cNvSpPr>
            <a:spLocks noGrp="1"/>
          </p:cNvSpPr>
          <p:nvPr>
            <p:ph idx="1"/>
          </p:nvPr>
        </p:nvSpPr>
        <p:spPr/>
        <p:txBody>
          <a:bodyPr/>
          <a:lstStyle/>
          <a:p>
            <a:r>
              <a:rPr lang="zh-CN" altLang="en-US" smtClean="0"/>
              <a:t>代码下载：</a:t>
            </a:r>
            <a:r>
              <a:rPr lang="en-US" altLang="zh-CN"/>
              <a:t>git clone https://</a:t>
            </a:r>
            <a:r>
              <a:rPr lang="en-US" altLang="zh-CN" smtClean="0"/>
              <a:t>github.com/seata/seata.git</a:t>
            </a:r>
          </a:p>
          <a:p>
            <a:r>
              <a:rPr lang="zh-CN" altLang="en-US" smtClean="0"/>
              <a:t>安装目录：</a:t>
            </a:r>
            <a:r>
              <a:rPr lang="en-US" altLang="zh-CN"/>
              <a:t>cd </a:t>
            </a:r>
            <a:r>
              <a:rPr lang="en-US" altLang="zh-CN" smtClean="0"/>
              <a:t>seata\saga\seata-saga-statemachine-designer</a:t>
            </a:r>
          </a:p>
          <a:p>
            <a:r>
              <a:rPr lang="en-US" altLang="zh-CN" smtClean="0"/>
              <a:t>NPM</a:t>
            </a:r>
            <a:r>
              <a:rPr lang="zh-CN" altLang="en-US" smtClean="0"/>
              <a:t>依赖库配置：</a:t>
            </a:r>
            <a:r>
              <a:rPr lang="en-US" altLang="zh-CN"/>
              <a:t>npm </a:t>
            </a:r>
            <a:r>
              <a:rPr lang="en-US" altLang="zh-CN" smtClean="0"/>
              <a:t>install</a:t>
            </a:r>
          </a:p>
          <a:p>
            <a:r>
              <a:rPr lang="zh-CN" altLang="zh-CN"/>
              <a:t>动</a:t>
            </a:r>
            <a:r>
              <a:rPr lang="en-US" altLang="zh-CN"/>
              <a:t>Seata</a:t>
            </a:r>
            <a:r>
              <a:rPr lang="zh-CN" altLang="zh-CN"/>
              <a:t>状态机应用：</a:t>
            </a:r>
            <a:r>
              <a:rPr lang="en-US" altLang="zh-CN"/>
              <a:t>npm start</a:t>
            </a:r>
            <a:r>
              <a:rPr lang="zh-CN" altLang="zh-CN" smtClean="0"/>
              <a:t>；</a:t>
            </a:r>
            <a:endParaRPr lang="en-US" altLang="zh-CN" smtClean="0"/>
          </a:p>
          <a:p>
            <a:r>
              <a:rPr lang="zh-CN" altLang="en-US" smtClean="0"/>
              <a:t>状态机界面：</a:t>
            </a:r>
            <a:r>
              <a:rPr lang="en-US" altLang="zh-CN"/>
              <a:t>localhost:8080</a:t>
            </a:r>
            <a:endParaRPr lang="zh-CN" altLang="en-US"/>
          </a:p>
        </p:txBody>
      </p:sp>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5467" y="3251234"/>
            <a:ext cx="8044921" cy="3373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4218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1" y="187509"/>
            <a:ext cx="10339388" cy="639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a:t>Saga</a:t>
            </a:r>
            <a:r>
              <a:rPr lang="zh-CN" altLang="zh-CN"/>
              <a:t>模型绘制</a:t>
            </a:r>
            <a:endParaRPr lang="zh-CN" altLang="en-US"/>
          </a:p>
        </p:txBody>
      </p:sp>
    </p:spTree>
    <p:extLst>
      <p:ext uri="{BB962C8B-B14F-4D97-AF65-F5344CB8AC3E}">
        <p14:creationId xmlns:p14="http://schemas.microsoft.com/office/powerpoint/2010/main" val="4079636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数据库脚本</a:t>
            </a:r>
            <a:endParaRPr lang="zh-CN" altLang="en-US"/>
          </a:p>
        </p:txBody>
      </p:sp>
      <p:graphicFrame>
        <p:nvGraphicFramePr>
          <p:cNvPr id="4" name="表格 3"/>
          <p:cNvGraphicFramePr>
            <a:graphicFrameLocks noGrp="1"/>
          </p:cNvGraphicFramePr>
          <p:nvPr>
            <p:extLst/>
          </p:nvPr>
        </p:nvGraphicFramePr>
        <p:xfrm>
          <a:off x="200494" y="829494"/>
          <a:ext cx="5849786" cy="5930900"/>
        </p:xfrm>
        <a:graphic>
          <a:graphicData uri="http://schemas.openxmlformats.org/drawingml/2006/table">
            <a:tbl>
              <a:tblPr firstRow="1" firstCol="1" lastRow="1" lastCol="1" bandRow="1" bandCol="1">
                <a:tableStyleId>{5940675A-B579-460E-94D1-54222C63F5DA}</a:tableStyleId>
              </a:tblPr>
              <a:tblGrid>
                <a:gridCol w="5849786">
                  <a:extLst>
                    <a:ext uri="{9D8B030D-6E8A-4147-A177-3AD203B41FA5}">
                      <a16:colId xmlns:a16="http://schemas.microsoft.com/office/drawing/2014/main" val="1152722287"/>
                    </a:ext>
                  </a:extLst>
                </a:gridCol>
              </a:tblGrid>
              <a:tr h="5930900">
                <a:tc>
                  <a:txBody>
                    <a:bodyPr/>
                    <a:lstStyle/>
                    <a:p>
                      <a:r>
                        <a:rPr lang="en-US" sz="800">
                          <a:effectLst/>
                        </a:rPr>
                        <a:t>DROP DATABASE IF EXISTS yootk80;</a:t>
                      </a:r>
                      <a:br>
                        <a:rPr lang="en-US" sz="800">
                          <a:effectLst/>
                        </a:rPr>
                      </a:br>
                      <a:r>
                        <a:rPr lang="en-US" sz="800">
                          <a:effectLst/>
                        </a:rPr>
                        <a:t>CREATE DATABASE yootk80 CHARACTER SET UTF8;</a:t>
                      </a:r>
                      <a:br>
                        <a:rPr lang="en-US" sz="800">
                          <a:effectLst/>
                        </a:rPr>
                      </a:br>
                      <a:r>
                        <a:rPr lang="en-US" sz="800">
                          <a:effectLst/>
                        </a:rPr>
                        <a:t>USE yootk80;</a:t>
                      </a:r>
                      <a:br>
                        <a:rPr lang="en-US" sz="800">
                          <a:effectLst/>
                        </a:rPr>
                      </a:br>
                      <a:r>
                        <a:rPr lang="en-US" sz="800">
                          <a:effectLst/>
                        </a:rPr>
                        <a:t>create table seata_state_machine_def(</a:t>
                      </a:r>
                      <a:br>
                        <a:rPr lang="en-US" sz="800">
                          <a:effectLst/>
                        </a:rPr>
                      </a:br>
                      <a:r>
                        <a:rPr lang="en-US" sz="800">
                          <a:effectLst/>
                        </a:rPr>
                        <a:t>    id               varchar(32)  not null comment 'id',</a:t>
                      </a:r>
                      <a:br>
                        <a:rPr lang="en-US" sz="800">
                          <a:effectLst/>
                        </a:rPr>
                      </a:br>
                      <a:r>
                        <a:rPr lang="en-US" sz="800">
                          <a:effectLst/>
                        </a:rPr>
                        <a:t>    name             varchar(128) not null comment 'name',</a:t>
                      </a:r>
                      <a:br>
                        <a:rPr lang="en-US" sz="800">
                          <a:effectLst/>
                        </a:rPr>
                      </a:br>
                      <a:r>
                        <a:rPr lang="en-US" sz="800">
                          <a:effectLst/>
                        </a:rPr>
                        <a:t>    tenant_id        varchar(32)  not null comment 'tenant id',</a:t>
                      </a:r>
                      <a:br>
                        <a:rPr lang="en-US" sz="800">
                          <a:effectLst/>
                        </a:rPr>
                      </a:br>
                      <a:r>
                        <a:rPr lang="en-US" sz="800">
                          <a:effectLst/>
                        </a:rPr>
                        <a:t>    app_name         varchar(32)  not null comment 'application name',</a:t>
                      </a:r>
                      <a:br>
                        <a:rPr lang="en-US" sz="800">
                          <a:effectLst/>
                        </a:rPr>
                      </a:br>
                      <a:r>
                        <a:rPr lang="en-US" sz="800">
                          <a:effectLst/>
                        </a:rPr>
                        <a:t>    type             varchar(20) comment 'state language type',</a:t>
                      </a:r>
                      <a:br>
                        <a:rPr lang="en-US" sz="800">
                          <a:effectLst/>
                        </a:rPr>
                      </a:br>
                      <a:r>
                        <a:rPr lang="en-US" sz="800">
                          <a:effectLst/>
                        </a:rPr>
                        <a:t>    comment_         varchar(255) comment 'comment',</a:t>
                      </a:r>
                      <a:br>
                        <a:rPr lang="en-US" sz="800">
                          <a:effectLst/>
                        </a:rPr>
                      </a:br>
                      <a:r>
                        <a:rPr lang="en-US" sz="800">
                          <a:effectLst/>
                        </a:rPr>
                        <a:t>    ver              varchar(16)  not null comment 'version',</a:t>
                      </a:r>
                      <a:br>
                        <a:rPr lang="en-US" sz="800">
                          <a:effectLst/>
                        </a:rPr>
                      </a:br>
                      <a:r>
                        <a:rPr lang="en-US" sz="800">
                          <a:effectLst/>
                        </a:rPr>
                        <a:t>    gmt_create       timestamp    not null comment 'create time',</a:t>
                      </a:r>
                      <a:br>
                        <a:rPr lang="en-US" sz="800">
                          <a:effectLst/>
                        </a:rPr>
                      </a:br>
                      <a:r>
                        <a:rPr lang="en-US" sz="800">
                          <a:effectLst/>
                        </a:rPr>
                        <a:t>    status           varchar(2)   not null comment 'status(AC:active|IN:inactive)',</a:t>
                      </a:r>
                      <a:br>
                        <a:rPr lang="en-US" sz="800">
                          <a:effectLst/>
                        </a:rPr>
                      </a:br>
                      <a:r>
                        <a:rPr lang="en-US" sz="800">
                          <a:effectLst/>
                        </a:rPr>
                        <a:t>    content          text comment 'content',</a:t>
                      </a:r>
                      <a:br>
                        <a:rPr lang="en-US" sz="800">
                          <a:effectLst/>
                        </a:rPr>
                      </a:br>
                      <a:r>
                        <a:rPr lang="en-US" sz="800">
                          <a:effectLst/>
                        </a:rPr>
                        <a:t>    recover_strategy varchar(16) comment 'transaction recover strategy(compensate|retry)',</a:t>
                      </a:r>
                      <a:br>
                        <a:rPr lang="en-US" sz="800">
                          <a:effectLst/>
                        </a:rPr>
                      </a:br>
                      <a:r>
                        <a:rPr lang="en-US" sz="800">
                          <a:effectLst/>
                        </a:rPr>
                        <a:t>    primary key (id)</a:t>
                      </a:r>
                      <a:br>
                        <a:rPr lang="en-US" sz="800">
                          <a:effectLst/>
                        </a:rPr>
                      </a:br>
                      <a:r>
                        <a:rPr lang="en-US" sz="800">
                          <a:effectLst/>
                        </a:rPr>
                        <a:t>);</a:t>
                      </a:r>
                      <a:br>
                        <a:rPr lang="en-US" sz="800">
                          <a:effectLst/>
                        </a:rPr>
                      </a:br>
                      <a:r>
                        <a:rPr lang="en-US" sz="800">
                          <a:effectLst/>
                        </a:rPr>
                        <a:t>create table seata_state_machine_inst(</a:t>
                      </a:r>
                      <a:br>
                        <a:rPr lang="en-US" sz="800">
                          <a:effectLst/>
                        </a:rPr>
                      </a:br>
                      <a:r>
                        <a:rPr lang="en-US" sz="800">
                          <a:effectLst/>
                        </a:rPr>
                        <a:t>    id                  varchar(128) not null comment 'id',</a:t>
                      </a:r>
                      <a:br>
                        <a:rPr lang="en-US" sz="800">
                          <a:effectLst/>
                        </a:rPr>
                      </a:br>
                      <a:r>
                        <a:rPr lang="en-US" sz="800">
                          <a:effectLst/>
                        </a:rPr>
                        <a:t>    machine_id          varchar(32) not null comment 'state machine definition id',</a:t>
                      </a:r>
                      <a:br>
                        <a:rPr lang="en-US" sz="800">
                          <a:effectLst/>
                        </a:rPr>
                      </a:br>
                      <a:r>
                        <a:rPr lang="en-US" sz="800">
                          <a:effectLst/>
                        </a:rPr>
                        <a:t>    tenant_id           varchar(32) not null comment 'tenant id',</a:t>
                      </a:r>
                      <a:br>
                        <a:rPr lang="en-US" sz="800">
                          <a:effectLst/>
                        </a:rPr>
                      </a:br>
                      <a:r>
                        <a:rPr lang="en-US" sz="800">
                          <a:effectLst/>
                        </a:rPr>
                        <a:t>    parent_id           varchar(128) comment 'parent id',</a:t>
                      </a:r>
                      <a:br>
                        <a:rPr lang="en-US" sz="800">
                          <a:effectLst/>
                        </a:rPr>
                      </a:br>
                      <a:r>
                        <a:rPr lang="en-US" sz="800">
                          <a:effectLst/>
                        </a:rPr>
                        <a:t>    gmt_started         timestamp   not null comment 'start time',</a:t>
                      </a:r>
                      <a:br>
                        <a:rPr lang="en-US" sz="800">
                          <a:effectLst/>
                        </a:rPr>
                      </a:br>
                      <a:r>
                        <a:rPr lang="en-US" sz="800">
                          <a:effectLst/>
                        </a:rPr>
                        <a:t>    business_key        varchar(48) comment 'business key',</a:t>
                      </a:r>
                      <a:br>
                        <a:rPr lang="en-US" sz="800">
                          <a:effectLst/>
                        </a:rPr>
                      </a:br>
                      <a:r>
                        <a:rPr lang="en-US" sz="800">
                          <a:effectLst/>
                        </a:rPr>
                        <a:t>    start_params        text comment 'start parameters',</a:t>
                      </a:r>
                      <a:br>
                        <a:rPr lang="en-US" sz="800">
                          <a:effectLst/>
                        </a:rPr>
                      </a:br>
                      <a:r>
                        <a:rPr lang="en-US" sz="800">
                          <a:effectLst/>
                        </a:rPr>
                        <a:t>    gmt_end             timestamp comment 'end time',</a:t>
                      </a:r>
                      <a:br>
                        <a:rPr lang="en-US" sz="800">
                          <a:effectLst/>
                        </a:rPr>
                      </a:br>
                      <a:r>
                        <a:rPr lang="en-US" sz="800">
                          <a:effectLst/>
                        </a:rPr>
                        <a:t>    excep               blob comment 'exception',</a:t>
                      </a:r>
                      <a:br>
                        <a:rPr lang="en-US" sz="800">
                          <a:effectLst/>
                        </a:rPr>
                      </a:br>
                      <a:r>
                        <a:rPr lang="en-US" sz="800">
                          <a:effectLst/>
                        </a:rPr>
                        <a:t>    end_params          text comment 'end parameters',</a:t>
                      </a:r>
                      <a:br>
                        <a:rPr lang="en-US" sz="800">
                          <a:effectLst/>
                        </a:rPr>
                      </a:br>
                      <a:r>
                        <a:rPr lang="en-US" sz="800">
                          <a:effectLst/>
                        </a:rPr>
                        <a:t>    status              varchar(2) comment 'status(SU succeed|FA failed|UN unknown|SK skipped|RU running)',</a:t>
                      </a:r>
                      <a:br>
                        <a:rPr lang="en-US" sz="800">
                          <a:effectLst/>
                        </a:rPr>
                      </a:br>
                      <a:r>
                        <a:rPr lang="en-US" sz="800">
                          <a:effectLst/>
                        </a:rPr>
                        <a:t>    compensation_status varchar(2) comment 'compensation status(SU succeed|FA failed|UN unknown|SK skipped|RU running)',</a:t>
                      </a:r>
                      <a:br>
                        <a:rPr lang="en-US" sz="800">
                          <a:effectLst/>
                        </a:rPr>
                      </a:br>
                      <a:r>
                        <a:rPr lang="en-US" sz="800">
                          <a:effectLst/>
                        </a:rPr>
                        <a:t>    is_running          tinyint(1) comment 'is running(0 no|1 yes)',</a:t>
                      </a:r>
                      <a:br>
                        <a:rPr lang="en-US" sz="800">
                          <a:effectLst/>
                        </a:rPr>
                      </a:br>
                      <a:r>
                        <a:rPr lang="en-US" sz="800">
                          <a:effectLst/>
                        </a:rPr>
                        <a:t>    gmt_updated         timestamp   not null,</a:t>
                      </a:r>
                      <a:br>
                        <a:rPr lang="en-US" sz="800">
                          <a:effectLst/>
                        </a:rPr>
                      </a:br>
                      <a:r>
                        <a:rPr lang="en-US" sz="800">
                          <a:effectLst/>
                        </a:rPr>
                        <a:t>    primary key (id),</a:t>
                      </a:r>
                      <a:br>
                        <a:rPr lang="en-US" sz="800">
                          <a:effectLst/>
                        </a:rPr>
                      </a:br>
                      <a:r>
                        <a:rPr lang="en-US" sz="800">
                          <a:effectLst/>
                        </a:rPr>
                        <a:t>    unique key unikey_buz_tenant (business_key, tenant_id)</a:t>
                      </a:r>
                      <a:br>
                        <a:rPr lang="en-US" sz="800">
                          <a:effectLst/>
                        </a:rPr>
                      </a:br>
                      <a:r>
                        <a:rPr lang="en-US" sz="800" smtClean="0">
                          <a:effectLst/>
                        </a:rPr>
                        <a:t>);</a:t>
                      </a:r>
                      <a:endParaRPr lang="zh-CN" sz="800">
                        <a:effectLst/>
                        <a:latin typeface="Times New Roman" panose="02020603050405020304" pitchFamily="18" charset="0"/>
                      </a:endParaRPr>
                    </a:p>
                  </a:txBody>
                  <a:tcPr marL="48614" marR="48614" marT="0" marB="0"/>
                </a:tc>
                <a:extLst>
                  <a:ext uri="{0D108BD9-81ED-4DB2-BD59-A6C34878D82A}">
                    <a16:rowId xmlns:a16="http://schemas.microsoft.com/office/drawing/2014/main" val="473493363"/>
                  </a:ext>
                </a:extLst>
              </a:tr>
            </a:tbl>
          </a:graphicData>
        </a:graphic>
      </p:graphicFrame>
      <p:graphicFrame>
        <p:nvGraphicFramePr>
          <p:cNvPr id="5" name="表格 4"/>
          <p:cNvGraphicFramePr>
            <a:graphicFrameLocks noGrp="1"/>
          </p:cNvGraphicFramePr>
          <p:nvPr>
            <p:extLst/>
          </p:nvPr>
        </p:nvGraphicFramePr>
        <p:xfrm>
          <a:off x="6144094" y="829494"/>
          <a:ext cx="5849786" cy="5930900"/>
        </p:xfrm>
        <a:graphic>
          <a:graphicData uri="http://schemas.openxmlformats.org/drawingml/2006/table">
            <a:tbl>
              <a:tblPr firstRow="1" firstCol="1" lastRow="1" lastCol="1" bandRow="1" bandCol="1">
                <a:tableStyleId>{5940675A-B579-460E-94D1-54222C63F5DA}</a:tableStyleId>
              </a:tblPr>
              <a:tblGrid>
                <a:gridCol w="5849786">
                  <a:extLst>
                    <a:ext uri="{9D8B030D-6E8A-4147-A177-3AD203B41FA5}">
                      <a16:colId xmlns:a16="http://schemas.microsoft.com/office/drawing/2014/main" val="1152722287"/>
                    </a:ext>
                  </a:extLst>
                </a:gridCol>
              </a:tblGrid>
              <a:tr h="5930900">
                <a:tc>
                  <a:txBody>
                    <a:bodyPr/>
                    <a:lstStyle/>
                    <a:p>
                      <a:r>
                        <a:rPr lang="en-US" sz="800">
                          <a:effectLst/>
                        </a:rPr>
                        <a:t/>
                      </a:r>
                      <a:br>
                        <a:rPr lang="en-US" sz="800">
                          <a:effectLst/>
                        </a:rPr>
                      </a:br>
                      <a:r>
                        <a:rPr lang="en-US" sz="800">
                          <a:effectLst/>
                        </a:rPr>
                        <a:t>create table seata_state_inst(</a:t>
                      </a:r>
                      <a:br>
                        <a:rPr lang="en-US" sz="800">
                          <a:effectLst/>
                        </a:rPr>
                      </a:br>
                      <a:r>
                        <a:rPr lang="en-US" sz="800">
                          <a:effectLst/>
                        </a:rPr>
                        <a:t>    id                       varchar(48)  not null comment 'id',</a:t>
                      </a:r>
                      <a:br>
                        <a:rPr lang="en-US" sz="800">
                          <a:effectLst/>
                        </a:rPr>
                      </a:br>
                      <a:r>
                        <a:rPr lang="en-US" sz="800">
                          <a:effectLst/>
                        </a:rPr>
                        <a:t>    machine_inst_id          varchar(128)  not null comment 'state machine instance id',</a:t>
                      </a:r>
                      <a:br>
                        <a:rPr lang="en-US" sz="800">
                          <a:effectLst/>
                        </a:rPr>
                      </a:br>
                      <a:r>
                        <a:rPr lang="en-US" sz="800">
                          <a:effectLst/>
                        </a:rPr>
                        <a:t>    name                     varchar(128) not null comment 'state name',</a:t>
                      </a:r>
                      <a:br>
                        <a:rPr lang="en-US" sz="800">
                          <a:effectLst/>
                        </a:rPr>
                      </a:br>
                      <a:r>
                        <a:rPr lang="en-US" sz="800">
                          <a:effectLst/>
                        </a:rPr>
                        <a:t>    type                     varchar(20) comment 'state type',</a:t>
                      </a:r>
                      <a:br>
                        <a:rPr lang="en-US" sz="800">
                          <a:effectLst/>
                        </a:rPr>
                      </a:br>
                      <a:r>
                        <a:rPr lang="en-US" sz="800">
                          <a:effectLst/>
                        </a:rPr>
                        <a:t>    service_name             varchar(128) comment 'service name',</a:t>
                      </a:r>
                      <a:br>
                        <a:rPr lang="en-US" sz="800">
                          <a:effectLst/>
                        </a:rPr>
                      </a:br>
                      <a:r>
                        <a:rPr lang="en-US" sz="800">
                          <a:effectLst/>
                        </a:rPr>
                        <a:t>    service_method           varchar(128) comment 'method name',</a:t>
                      </a:r>
                      <a:br>
                        <a:rPr lang="en-US" sz="800">
                          <a:effectLst/>
                        </a:rPr>
                      </a:br>
                      <a:r>
                        <a:rPr lang="en-US" sz="800">
                          <a:effectLst/>
                        </a:rPr>
                        <a:t>    service_type             varchar(16) comment 'service type',</a:t>
                      </a:r>
                      <a:br>
                        <a:rPr lang="en-US" sz="800">
                          <a:effectLst/>
                        </a:rPr>
                      </a:br>
                      <a:r>
                        <a:rPr lang="en-US" sz="800">
                          <a:effectLst/>
                        </a:rPr>
                        <a:t>    business_key             varchar(48) comment 'business key',</a:t>
                      </a:r>
                      <a:br>
                        <a:rPr lang="en-US" sz="800">
                          <a:effectLst/>
                        </a:rPr>
                      </a:br>
                      <a:r>
                        <a:rPr lang="en-US" sz="800">
                          <a:effectLst/>
                        </a:rPr>
                        <a:t>    state_id_compensated_for varchar(50) comment 'state compensated for',</a:t>
                      </a:r>
                      <a:br>
                        <a:rPr lang="en-US" sz="800">
                          <a:effectLst/>
                        </a:rPr>
                      </a:br>
                      <a:r>
                        <a:rPr lang="en-US" sz="800">
                          <a:effectLst/>
                        </a:rPr>
                        <a:t>    state_id_retried_for     varchar(50) comment 'state retried for',</a:t>
                      </a:r>
                      <a:br>
                        <a:rPr lang="en-US" sz="800">
                          <a:effectLst/>
                        </a:rPr>
                      </a:br>
                      <a:r>
                        <a:rPr lang="en-US" sz="800">
                          <a:effectLst/>
                        </a:rPr>
                        <a:t>    gmt_started              timestamp    not null comment 'start time',</a:t>
                      </a:r>
                      <a:br>
                        <a:rPr lang="en-US" sz="800">
                          <a:effectLst/>
                        </a:rPr>
                      </a:br>
                      <a:r>
                        <a:rPr lang="en-US" sz="800">
                          <a:effectLst/>
                        </a:rPr>
                        <a:t>    is_for_update            tinyint(1) comment 'is service for update',</a:t>
                      </a:r>
                      <a:br>
                        <a:rPr lang="en-US" sz="800">
                          <a:effectLst/>
                        </a:rPr>
                      </a:br>
                      <a:r>
                        <a:rPr lang="en-US" sz="800">
                          <a:effectLst/>
                        </a:rPr>
                        <a:t>    input_params             text comment 'input parameters',</a:t>
                      </a:r>
                      <a:br>
                        <a:rPr lang="en-US" sz="800">
                          <a:effectLst/>
                        </a:rPr>
                      </a:br>
                      <a:r>
                        <a:rPr lang="en-US" sz="800">
                          <a:effectLst/>
                        </a:rPr>
                        <a:t>    output_params            text comment 'output parameters',</a:t>
                      </a:r>
                      <a:br>
                        <a:rPr lang="en-US" sz="800">
                          <a:effectLst/>
                        </a:rPr>
                      </a:br>
                      <a:r>
                        <a:rPr lang="en-US" sz="800">
                          <a:effectLst/>
                        </a:rPr>
                        <a:t>    status                   varchar(2)   not null comment 'status(SU succeed|FA failed|UN unknown|SK skipped|RU running)',</a:t>
                      </a:r>
                      <a:br>
                        <a:rPr lang="en-US" sz="800">
                          <a:effectLst/>
                        </a:rPr>
                      </a:br>
                      <a:r>
                        <a:rPr lang="en-US" sz="800">
                          <a:effectLst/>
                        </a:rPr>
                        <a:t>    excep                    text comment 'exception',</a:t>
                      </a:r>
                      <a:br>
                        <a:rPr lang="en-US" sz="800">
                          <a:effectLst/>
                        </a:rPr>
                      </a:br>
                      <a:r>
                        <a:rPr lang="en-US" sz="800">
                          <a:effectLst/>
                        </a:rPr>
                        <a:t>    gmt_end                  timestamp comment 'end time',</a:t>
                      </a:r>
                      <a:br>
                        <a:rPr lang="en-US" sz="800">
                          <a:effectLst/>
                        </a:rPr>
                      </a:br>
                      <a:r>
                        <a:rPr lang="en-US" sz="800">
                          <a:effectLst/>
                        </a:rPr>
                        <a:t>    gmt_updated         timestamp   not null,</a:t>
                      </a:r>
                      <a:br>
                        <a:rPr lang="en-US" sz="800">
                          <a:effectLst/>
                        </a:rPr>
                      </a:br>
                      <a:r>
                        <a:rPr lang="en-US" sz="800">
                          <a:effectLst/>
                        </a:rPr>
                        <a:t>    primary key (id, machine_inst_id)</a:t>
                      </a:r>
                      <a:br>
                        <a:rPr lang="en-US" sz="800">
                          <a:effectLst/>
                        </a:rPr>
                      </a:br>
                      <a:r>
                        <a:rPr lang="en-US" sz="800">
                          <a:effectLst/>
                        </a:rPr>
                        <a:t>);</a:t>
                      </a:r>
                      <a:endParaRPr lang="zh-CN" sz="800">
                        <a:effectLst/>
                        <a:latin typeface="Times New Roman" panose="02020603050405020304" pitchFamily="18" charset="0"/>
                      </a:endParaRPr>
                    </a:p>
                  </a:txBody>
                  <a:tcPr marL="48614" marR="48614" marT="0" marB="0"/>
                </a:tc>
                <a:extLst>
                  <a:ext uri="{0D108BD9-81ED-4DB2-BD59-A6C34878D82A}">
                    <a16:rowId xmlns:a16="http://schemas.microsoft.com/office/drawing/2014/main" val="473493363"/>
                  </a:ext>
                </a:extLst>
              </a:tr>
            </a:tbl>
          </a:graphicData>
        </a:graphic>
      </p:graphicFrame>
    </p:spTree>
    <p:extLst>
      <p:ext uri="{BB962C8B-B14F-4D97-AF65-F5344CB8AC3E}">
        <p14:creationId xmlns:p14="http://schemas.microsoft.com/office/powerpoint/2010/main" val="17142848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build.gradle</a:t>
            </a:r>
            <a:r>
              <a:rPr lang="zh-CN" altLang="zh-CN"/>
              <a:t>配置</a:t>
            </a:r>
            <a:endParaRPr lang="zh-CN" altLang="en-US"/>
          </a:p>
        </p:txBody>
      </p:sp>
      <p:graphicFrame>
        <p:nvGraphicFramePr>
          <p:cNvPr id="4" name="表格 3"/>
          <p:cNvGraphicFramePr>
            <a:graphicFrameLocks noGrp="1"/>
          </p:cNvGraphicFramePr>
          <p:nvPr>
            <p:extLst/>
          </p:nvPr>
        </p:nvGraphicFramePr>
        <p:xfrm>
          <a:off x="170338" y="849087"/>
          <a:ext cx="11701621" cy="1523273"/>
        </p:xfrm>
        <a:graphic>
          <a:graphicData uri="http://schemas.openxmlformats.org/drawingml/2006/table">
            <a:tbl>
              <a:tblPr firstRow="1" firstCol="1" lastRow="1" lastCol="1" bandRow="1" bandCol="1">
                <a:tableStyleId>{5940675A-B579-460E-94D1-54222C63F5DA}</a:tableStyleId>
              </a:tblPr>
              <a:tblGrid>
                <a:gridCol w="11701621">
                  <a:extLst>
                    <a:ext uri="{9D8B030D-6E8A-4147-A177-3AD203B41FA5}">
                      <a16:colId xmlns:a16="http://schemas.microsoft.com/office/drawing/2014/main" val="3357235019"/>
                    </a:ext>
                  </a:extLst>
                </a:gridCol>
              </a:tblGrid>
              <a:tr h="1523273">
                <a:tc>
                  <a:txBody>
                    <a:bodyPr/>
                    <a:lstStyle/>
                    <a:p>
                      <a:r>
                        <a:rPr lang="en-US" sz="1600">
                          <a:effectLst/>
                        </a:rPr>
                        <a:t>implementation('mysql:mysql-connector-java:8.0.23') 	// MySQL</a:t>
                      </a:r>
                      <a:r>
                        <a:rPr lang="zh-CN" sz="1600">
                          <a:effectLst/>
                        </a:rPr>
                        <a:t>依赖</a:t>
                      </a:r>
                      <a:r>
                        <a:rPr lang="en-US" sz="1600">
                          <a:effectLst/>
                        </a:rPr>
                        <a:t/>
                      </a:r>
                      <a:br>
                        <a:rPr lang="en-US" sz="1600">
                          <a:effectLst/>
                        </a:rPr>
                      </a:br>
                      <a:r>
                        <a:rPr lang="en-US" sz="1600">
                          <a:effectLst/>
                        </a:rPr>
                        <a:t>implementation('com.alibaba:druid:1.2.5') 			// Druid</a:t>
                      </a:r>
                      <a:r>
                        <a:rPr lang="zh-CN" sz="1600">
                          <a:effectLst/>
                        </a:rPr>
                        <a:t>依赖</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2700221684"/>
                  </a:ext>
                </a:extLst>
              </a:tr>
            </a:tbl>
          </a:graphicData>
        </a:graphic>
      </p:graphicFrame>
    </p:spTree>
    <p:extLst>
      <p:ext uri="{BB962C8B-B14F-4D97-AF65-F5344CB8AC3E}">
        <p14:creationId xmlns:p14="http://schemas.microsoft.com/office/powerpoint/2010/main" val="12736009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a:t>
            </a:r>
            <a:endParaRPr lang="zh-CN" altLang="en-US"/>
          </a:p>
        </p:txBody>
      </p:sp>
      <p:graphicFrame>
        <p:nvGraphicFramePr>
          <p:cNvPr id="4" name="表格 3"/>
          <p:cNvGraphicFramePr>
            <a:graphicFrameLocks noGrp="1"/>
          </p:cNvGraphicFramePr>
          <p:nvPr>
            <p:extLst/>
          </p:nvPr>
        </p:nvGraphicFramePr>
        <p:xfrm>
          <a:off x="205898" y="911542"/>
          <a:ext cx="11762581" cy="3675697"/>
        </p:xfrm>
        <a:graphic>
          <a:graphicData uri="http://schemas.openxmlformats.org/drawingml/2006/table">
            <a:tbl>
              <a:tblPr firstRow="1" firstCol="1" lastRow="1" lastCol="1" bandRow="1" bandCol="1">
                <a:tableStyleId>{5940675A-B579-460E-94D1-54222C63F5DA}</a:tableStyleId>
              </a:tblPr>
              <a:tblGrid>
                <a:gridCol w="11762581">
                  <a:extLst>
                    <a:ext uri="{9D8B030D-6E8A-4147-A177-3AD203B41FA5}">
                      <a16:colId xmlns:a16="http://schemas.microsoft.com/office/drawing/2014/main" val="1414465667"/>
                    </a:ext>
                  </a:extLst>
                </a:gridCol>
              </a:tblGrid>
              <a:tr h="3675697">
                <a:tc>
                  <a:txBody>
                    <a:bodyPr/>
                    <a:lstStyle/>
                    <a:p>
                      <a:r>
                        <a:rPr lang="en-US" sz="1600">
                          <a:effectLst/>
                        </a:rPr>
                        <a:t>spring: 							# Spring</a:t>
                      </a:r>
                      <a:r>
                        <a:rPr lang="zh-CN" sz="1600">
                          <a:effectLst/>
                        </a:rPr>
                        <a:t>配置</a:t>
                      </a:r>
                      <a:r>
                        <a:rPr lang="en-US" sz="1600">
                          <a:effectLst/>
                        </a:rPr>
                        <a:t/>
                      </a:r>
                      <a:br>
                        <a:rPr lang="en-US" sz="1600">
                          <a:effectLst/>
                        </a:rPr>
                      </a:br>
                      <a:r>
                        <a:rPr lang="en-US" sz="1600">
                          <a:effectLst/>
                        </a:rPr>
                        <a:t>  datasource: 						# </a:t>
                      </a:r>
                      <a:r>
                        <a:rPr lang="zh-CN" sz="1600">
                          <a:effectLst/>
                        </a:rPr>
                        <a:t>数据源配置</a:t>
                      </a:r>
                      <a:r>
                        <a:rPr lang="en-US" sz="1600">
                          <a:effectLst/>
                        </a:rPr>
                        <a:t/>
                      </a:r>
                      <a:br>
                        <a:rPr lang="en-US" sz="1600">
                          <a:effectLst/>
                        </a:rPr>
                      </a:br>
                      <a:r>
                        <a:rPr lang="en-US" sz="1600">
                          <a:effectLst/>
                        </a:rPr>
                        <a:t>    type: com.alibaba.druid.pool.DruidDataSource    		# </a:t>
                      </a:r>
                      <a:r>
                        <a:rPr lang="zh-CN" sz="1600">
                          <a:effectLst/>
                        </a:rPr>
                        <a:t>数据源类型</a:t>
                      </a:r>
                      <a:r>
                        <a:rPr lang="en-US" sz="1600">
                          <a:effectLst/>
                        </a:rPr>
                        <a:t/>
                      </a:r>
                      <a:br>
                        <a:rPr lang="en-US" sz="1600">
                          <a:effectLst/>
                        </a:rPr>
                      </a:br>
                      <a:r>
                        <a:rPr lang="en-US" sz="1600">
                          <a:effectLst/>
                        </a:rPr>
                        <a:t>    driver-class-name: com.mysql.cj.jdbc.Driver     		# </a:t>
                      </a:r>
                      <a:r>
                        <a:rPr lang="zh-CN" sz="1600">
                          <a:effectLst/>
                        </a:rPr>
                        <a:t>驱动程序类</a:t>
                      </a:r>
                      <a:r>
                        <a:rPr lang="en-US" sz="1600">
                          <a:effectLst/>
                        </a:rPr>
                        <a:t/>
                      </a:r>
                      <a:br>
                        <a:rPr lang="en-US" sz="1600">
                          <a:effectLst/>
                        </a:rPr>
                      </a:br>
                      <a:r>
                        <a:rPr lang="en-US" sz="1600">
                          <a:effectLst/>
                        </a:rPr>
                        <a:t>    url: jdbc:mysql://localhost:3306/yootk80          	# </a:t>
                      </a:r>
                      <a:r>
                        <a:rPr lang="zh-CN" sz="1600">
                          <a:effectLst/>
                        </a:rPr>
                        <a:t>连接地址</a:t>
                      </a:r>
                      <a:endParaRPr lang="zh-CN" sz="1600">
                        <a:effectLst/>
                        <a:latin typeface="Times New Roman" panose="02020603050405020304" pitchFamily="18" charset="0"/>
                      </a:endParaRPr>
                    </a:p>
                  </a:txBody>
                  <a:tcPr marL="68580" marR="68580" marT="0" marB="0"/>
                </a:tc>
                <a:extLst>
                  <a:ext uri="{0D108BD9-81ED-4DB2-BD59-A6C34878D82A}">
                    <a16:rowId xmlns:a16="http://schemas.microsoft.com/office/drawing/2014/main" val="537637113"/>
                  </a:ext>
                </a:extLst>
              </a:tr>
            </a:tbl>
          </a:graphicData>
        </a:graphic>
      </p:graphicFrame>
    </p:spTree>
    <p:extLst>
      <p:ext uri="{BB962C8B-B14F-4D97-AF65-F5344CB8AC3E}">
        <p14:creationId xmlns:p14="http://schemas.microsoft.com/office/powerpoint/2010/main" val="2131484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DruidConfig</a:t>
            </a:r>
            <a:r>
              <a:rPr lang="zh-CN" altLang="zh-CN"/>
              <a:t>配置类</a:t>
            </a:r>
            <a:endParaRPr lang="zh-CN" altLang="en-US"/>
          </a:p>
        </p:txBody>
      </p:sp>
      <p:graphicFrame>
        <p:nvGraphicFramePr>
          <p:cNvPr id="4" name="表格 3"/>
          <p:cNvGraphicFramePr>
            <a:graphicFrameLocks noGrp="1"/>
          </p:cNvGraphicFramePr>
          <p:nvPr>
            <p:extLst/>
          </p:nvPr>
        </p:nvGraphicFramePr>
        <p:xfrm>
          <a:off x="246538" y="888682"/>
          <a:ext cx="11655901" cy="5766117"/>
        </p:xfrm>
        <a:graphic>
          <a:graphicData uri="http://schemas.openxmlformats.org/drawingml/2006/table">
            <a:tbl>
              <a:tblPr firstRow="1" firstCol="1" lastRow="1" lastCol="1" bandRow="1" bandCol="1">
                <a:tableStyleId>{5940675A-B579-460E-94D1-54222C63F5DA}</a:tableStyleId>
              </a:tblPr>
              <a:tblGrid>
                <a:gridCol w="11655901">
                  <a:extLst>
                    <a:ext uri="{9D8B030D-6E8A-4147-A177-3AD203B41FA5}">
                      <a16:colId xmlns:a16="http://schemas.microsoft.com/office/drawing/2014/main" val="866174862"/>
                    </a:ext>
                  </a:extLst>
                </a:gridCol>
              </a:tblGrid>
              <a:tr h="5766117">
                <a:tc>
                  <a:txBody>
                    <a:bodyPr/>
                    <a:lstStyle/>
                    <a:p>
                      <a:r>
                        <a:rPr lang="en-US" sz="2000">
                          <a:effectLst/>
                        </a:rPr>
                        <a:t>package com.yootk.consumer.config;</a:t>
                      </a:r>
                      <a:br>
                        <a:rPr lang="en-US" sz="2000">
                          <a:effectLst/>
                        </a:rPr>
                      </a:br>
                      <a:r>
                        <a:rPr lang="en-US" sz="2000">
                          <a:effectLst/>
                        </a:rPr>
                        <a:t>@Configuration</a:t>
                      </a:r>
                      <a:br>
                        <a:rPr lang="en-US" sz="2000">
                          <a:effectLst/>
                        </a:rPr>
                      </a:br>
                      <a:r>
                        <a:rPr lang="en-US" sz="2000">
                          <a:effectLst/>
                        </a:rPr>
                        <a:t>public class DruidConfig {</a:t>
                      </a:r>
                      <a:br>
                        <a:rPr lang="en-US" sz="2000">
                          <a:effectLst/>
                        </a:rPr>
                      </a:br>
                      <a:r>
                        <a:rPr lang="en-US" sz="2000">
                          <a:effectLst/>
                        </a:rPr>
                        <a:t>    @ConfigurationProperties(prefix = "spring.datasource")	// </a:t>
                      </a:r>
                      <a:r>
                        <a:rPr lang="zh-CN" sz="2000">
                          <a:effectLst/>
                        </a:rPr>
                        <a:t>配置项</a:t>
                      </a:r>
                      <a:r>
                        <a:rPr lang="en-US" sz="2000">
                          <a:effectLst/>
                        </a:rPr>
                        <a:t/>
                      </a:r>
                      <a:br>
                        <a:rPr lang="en-US" sz="2000">
                          <a:effectLst/>
                        </a:rPr>
                      </a:br>
                      <a:r>
                        <a:rPr lang="en-US" sz="2000">
                          <a:effectLst/>
                        </a:rPr>
                        <a:t>    @Bean</a:t>
                      </a:r>
                      <a:br>
                        <a:rPr lang="en-US" sz="2000">
                          <a:effectLst/>
                        </a:rPr>
                      </a:br>
                      <a:r>
                        <a:rPr lang="en-US" sz="2000">
                          <a:effectLst/>
                        </a:rPr>
                        <a:t>    public DataSource druid(){</a:t>
                      </a:r>
                      <a:br>
                        <a:rPr lang="en-US" sz="2000">
                          <a:effectLst/>
                        </a:rPr>
                      </a:br>
                      <a:r>
                        <a:rPr lang="en-US" sz="2000">
                          <a:effectLst/>
                        </a:rPr>
                        <a:t>        return  new DruidDataSource();			// DruidDataSource</a:t>
                      </a:r>
                      <a:r>
                        <a:rPr lang="zh-CN" sz="2000">
                          <a:effectLst/>
                        </a:rPr>
                        <a:t>实例</a:t>
                      </a:r>
                      <a:r>
                        <a:rPr lang="en-US" sz="2000">
                          <a:effectLst/>
                        </a:rPr>
                        <a:t/>
                      </a:r>
                      <a:br>
                        <a:rPr lang="en-US" sz="2000">
                          <a:effectLst/>
                        </a:rPr>
                      </a:br>
                      <a:r>
                        <a:rPr lang="en-US" sz="2000">
                          <a:effectLst/>
                        </a:rPr>
                        <a:t>    }</a:t>
                      </a:r>
                      <a:br>
                        <a:rPr lang="en-US" sz="2000">
                          <a:effectLst/>
                        </a:rPr>
                      </a:br>
                      <a:r>
                        <a:rPr lang="en-US" sz="2000">
                          <a:effectLst/>
                        </a:rPr>
                        <a:t>}</a:t>
                      </a:r>
                      <a:endParaRPr lang="zh-CN" sz="2000">
                        <a:effectLst/>
                        <a:latin typeface="Times New Roman" panose="02020603050405020304" pitchFamily="18" charset="0"/>
                      </a:endParaRPr>
                    </a:p>
                  </a:txBody>
                  <a:tcPr marL="68580" marR="68580" marT="0" marB="0"/>
                </a:tc>
                <a:extLst>
                  <a:ext uri="{0D108BD9-81ED-4DB2-BD59-A6C34878D82A}">
                    <a16:rowId xmlns:a16="http://schemas.microsoft.com/office/drawing/2014/main" val="4144303981"/>
                  </a:ext>
                </a:extLst>
              </a:tr>
            </a:tbl>
          </a:graphicData>
        </a:graphic>
      </p:graphicFrame>
    </p:spTree>
    <p:extLst>
      <p:ext uri="{BB962C8B-B14F-4D97-AF65-F5344CB8AC3E}">
        <p14:creationId xmlns:p14="http://schemas.microsoft.com/office/powerpoint/2010/main" val="35995937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StateMachineEngineConfig</a:t>
            </a:r>
            <a:r>
              <a:rPr lang="zh-CN" altLang="zh-CN"/>
              <a:t>配置类</a:t>
            </a:r>
            <a:endParaRPr lang="zh-CN" altLang="en-US"/>
          </a:p>
        </p:txBody>
      </p:sp>
      <p:graphicFrame>
        <p:nvGraphicFramePr>
          <p:cNvPr id="4" name="表格 3"/>
          <p:cNvGraphicFramePr>
            <a:graphicFrameLocks noGrp="1"/>
          </p:cNvGraphicFramePr>
          <p:nvPr>
            <p:extLst/>
          </p:nvPr>
        </p:nvGraphicFramePr>
        <p:xfrm>
          <a:off x="211273" y="849087"/>
          <a:ext cx="11757207" cy="5754913"/>
        </p:xfrm>
        <a:graphic>
          <a:graphicData uri="http://schemas.openxmlformats.org/drawingml/2006/table">
            <a:tbl>
              <a:tblPr firstRow="1" firstCol="1" lastRow="1" lastCol="1" bandRow="1" bandCol="1">
                <a:tableStyleId>{5940675A-B579-460E-94D1-54222C63F5DA}</a:tableStyleId>
              </a:tblPr>
              <a:tblGrid>
                <a:gridCol w="11757207">
                  <a:extLst>
                    <a:ext uri="{9D8B030D-6E8A-4147-A177-3AD203B41FA5}">
                      <a16:colId xmlns:a16="http://schemas.microsoft.com/office/drawing/2014/main" val="1634341073"/>
                    </a:ext>
                  </a:extLst>
                </a:gridCol>
              </a:tblGrid>
              <a:tr h="5754913">
                <a:tc>
                  <a:txBody>
                    <a:bodyPr/>
                    <a:lstStyle/>
                    <a:p>
                      <a:r>
                        <a:rPr lang="en-US" sz="900">
                          <a:effectLst/>
                        </a:rPr>
                        <a:t>package com.yootk.consumer.config;</a:t>
                      </a:r>
                      <a:br>
                        <a:rPr lang="en-US" sz="900">
                          <a:effectLst/>
                        </a:rPr>
                      </a:br>
                      <a:r>
                        <a:rPr lang="en-US" sz="900">
                          <a:effectLst/>
                        </a:rPr>
                        <a:t>@Configuration</a:t>
                      </a:r>
                      <a:br>
                        <a:rPr lang="en-US" sz="900">
                          <a:effectLst/>
                        </a:rPr>
                      </a:br>
                      <a:r>
                        <a:rPr lang="en-US" sz="900">
                          <a:effectLst/>
                        </a:rPr>
                        <a:t>public class StateMachineEngineConfig {</a:t>
                      </a:r>
                      <a:br>
                        <a:rPr lang="en-US" sz="900">
                          <a:effectLst/>
                        </a:rPr>
                      </a:br>
                      <a:r>
                        <a:rPr lang="en-US" sz="900">
                          <a:effectLst/>
                        </a:rPr>
                        <a:t>    @Autowired</a:t>
                      </a:r>
                      <a:br>
                        <a:rPr lang="en-US" sz="900">
                          <a:effectLst/>
                        </a:rPr>
                      </a:br>
                      <a:r>
                        <a:rPr lang="en-US" sz="900">
                          <a:effectLst/>
                        </a:rPr>
                        <a:t>    private DataSource dataSource; 			// </a:t>
                      </a:r>
                      <a:r>
                        <a:rPr lang="zh-CN" sz="900">
                          <a:effectLst/>
                        </a:rPr>
                        <a:t>数据源</a:t>
                      </a:r>
                      <a:r>
                        <a:rPr lang="en-US" sz="900">
                          <a:effectLst/>
                        </a:rPr>
                        <a:t/>
                      </a:r>
                      <a:br>
                        <a:rPr lang="en-US" sz="900">
                          <a:effectLst/>
                        </a:rPr>
                      </a:br>
                      <a:r>
                        <a:rPr lang="en-US" sz="900">
                          <a:effectLst/>
                        </a:rPr>
                        <a:t>    @Bean</a:t>
                      </a:r>
                      <a:br>
                        <a:rPr lang="en-US" sz="900">
                          <a:effectLst/>
                        </a:rPr>
                      </a:br>
                      <a:r>
                        <a:rPr lang="en-US" sz="900">
                          <a:effectLst/>
                        </a:rPr>
                        <a:t>    public ThreadPoolExecutor getThreadExecutorConfig(){</a:t>
                      </a:r>
                      <a:br>
                        <a:rPr lang="en-US" sz="900">
                          <a:effectLst/>
                        </a:rPr>
                      </a:br>
                      <a:r>
                        <a:rPr lang="en-US" sz="900">
                          <a:effectLst/>
                        </a:rPr>
                        <a:t>        ThreadPoolTaskExecutor executor = new ThreadPoolTaskExecutor(); // </a:t>
                      </a:r>
                      <a:r>
                        <a:rPr lang="zh-CN" sz="900">
                          <a:effectLst/>
                        </a:rPr>
                        <a:t>线程池定义</a:t>
                      </a:r>
                      <a:r>
                        <a:rPr lang="en-US" sz="900">
                          <a:effectLst/>
                        </a:rPr>
                        <a:t/>
                      </a:r>
                      <a:br>
                        <a:rPr lang="en-US" sz="900">
                          <a:effectLst/>
                        </a:rPr>
                      </a:br>
                      <a:r>
                        <a:rPr lang="en-US" sz="900">
                          <a:effectLst/>
                        </a:rPr>
                        <a:t>        executor.setCorePoolSize(1); 			// </a:t>
                      </a:r>
                      <a:r>
                        <a:rPr lang="zh-CN" sz="900">
                          <a:effectLst/>
                        </a:rPr>
                        <a:t>核心线程数量</a:t>
                      </a:r>
                      <a:r>
                        <a:rPr lang="en-US" sz="900">
                          <a:effectLst/>
                        </a:rPr>
                        <a:t/>
                      </a:r>
                      <a:br>
                        <a:rPr lang="en-US" sz="900">
                          <a:effectLst/>
                        </a:rPr>
                      </a:br>
                      <a:r>
                        <a:rPr lang="en-US" sz="900">
                          <a:effectLst/>
                        </a:rPr>
                        <a:t>        executor.setMaxPoolSize(20); 			// </a:t>
                      </a:r>
                      <a:r>
                        <a:rPr lang="zh-CN" sz="900">
                          <a:effectLst/>
                        </a:rPr>
                        <a:t>最大线程数量</a:t>
                      </a:r>
                      <a:r>
                        <a:rPr lang="en-US" sz="900">
                          <a:effectLst/>
                        </a:rPr>
                        <a:t/>
                      </a:r>
                      <a:br>
                        <a:rPr lang="en-US" sz="900">
                          <a:effectLst/>
                        </a:rPr>
                      </a:br>
                      <a:r>
                        <a:rPr lang="en-US" sz="900">
                          <a:effectLst/>
                        </a:rPr>
                        <a:t>        executor.setQueueCapacity(99999); 			// </a:t>
                      </a:r>
                      <a:r>
                        <a:rPr lang="zh-CN" sz="900">
                          <a:effectLst/>
                        </a:rPr>
                        <a:t>延迟队列</a:t>
                      </a:r>
                      <a:r>
                        <a:rPr lang="en-US" sz="900">
                          <a:effectLst/>
                        </a:rPr>
                        <a:t/>
                      </a:r>
                      <a:br>
                        <a:rPr lang="en-US" sz="900">
                          <a:effectLst/>
                        </a:rPr>
                      </a:br>
                      <a:r>
                        <a:rPr lang="en-US" sz="900">
                          <a:effectLst/>
                        </a:rPr>
                        <a:t>        executor.setThreadNamePrefix("SAGA_ASYNC_EXEC_"); 	// </a:t>
                      </a:r>
                      <a:r>
                        <a:rPr lang="zh-CN" sz="900">
                          <a:effectLst/>
                        </a:rPr>
                        <a:t>线程名称前缀</a:t>
                      </a:r>
                      <a:r>
                        <a:rPr lang="en-US" sz="900">
                          <a:effectLst/>
                        </a:rPr>
                        <a:t/>
                      </a:r>
                      <a:br>
                        <a:rPr lang="en-US" sz="900">
                          <a:effectLst/>
                        </a:rPr>
                      </a:br>
                      <a:r>
                        <a:rPr lang="en-US" sz="900">
                          <a:effectLst/>
                        </a:rPr>
                        <a:t>        executor.setRejectedExecutionHandler(new ThreadPoolExecutor.CallerRunsPolicy());</a:t>
                      </a:r>
                      <a:br>
                        <a:rPr lang="en-US" sz="900">
                          <a:effectLst/>
                        </a:rPr>
                      </a:br>
                      <a:r>
                        <a:rPr lang="en-US" sz="900">
                          <a:effectLst/>
                        </a:rPr>
                        <a:t>        executor.initialize();				// </a:t>
                      </a:r>
                      <a:r>
                        <a:rPr lang="zh-CN" sz="900">
                          <a:effectLst/>
                        </a:rPr>
                        <a:t>初始化操作</a:t>
                      </a:r>
                      <a:r>
                        <a:rPr lang="en-US" sz="900">
                          <a:effectLst/>
                        </a:rPr>
                        <a:t/>
                      </a:r>
                      <a:br>
                        <a:rPr lang="en-US" sz="900">
                          <a:effectLst/>
                        </a:rPr>
                      </a:br>
                      <a:r>
                        <a:rPr lang="en-US" sz="900">
                          <a:effectLst/>
                        </a:rPr>
                        <a:t>        return executor.getThreadPoolExecutor();		// </a:t>
                      </a:r>
                      <a:r>
                        <a:rPr lang="zh-CN" sz="900">
                          <a:effectLst/>
                        </a:rPr>
                        <a:t>返回线程池</a:t>
                      </a:r>
                      <a:r>
                        <a:rPr lang="en-US" sz="900">
                          <a:effectLst/>
                        </a:rPr>
                        <a:t/>
                      </a:r>
                      <a:br>
                        <a:rPr lang="en-US" sz="900">
                          <a:effectLst/>
                        </a:rPr>
                      </a:br>
                      <a:r>
                        <a:rPr lang="en-US" sz="900">
                          <a:effectLst/>
                        </a:rPr>
                        <a:t>    }</a:t>
                      </a:r>
                      <a:br>
                        <a:rPr lang="en-US" sz="900">
                          <a:effectLst/>
                        </a:rPr>
                      </a:br>
                      <a:r>
                        <a:rPr lang="en-US" sz="900">
                          <a:effectLst/>
                        </a:rPr>
                        <a:t>    @Bean</a:t>
                      </a:r>
                      <a:br>
                        <a:rPr lang="en-US" sz="900">
                          <a:effectLst/>
                        </a:rPr>
                      </a:br>
                      <a:r>
                        <a:rPr lang="en-US" sz="900">
                          <a:effectLst/>
                        </a:rPr>
                        <a:t>    public DbStateMachineConfig dbStateMachineConfig(){	// </a:t>
                      </a:r>
                      <a:r>
                        <a:rPr lang="zh-CN" sz="900">
                          <a:effectLst/>
                        </a:rPr>
                        <a:t>数据库配置</a:t>
                      </a:r>
                      <a:r>
                        <a:rPr lang="en-US" sz="900">
                          <a:effectLst/>
                        </a:rPr>
                        <a:t/>
                      </a:r>
                      <a:br>
                        <a:rPr lang="en-US" sz="900">
                          <a:effectLst/>
                        </a:rPr>
                      </a:br>
                      <a:r>
                        <a:rPr lang="en-US" sz="900">
                          <a:effectLst/>
                        </a:rPr>
                        <a:t>        DbStateMachineConfig stateMachineConfig = new DbStateMachineConfig(); // </a:t>
                      </a:r>
                      <a:r>
                        <a:rPr lang="zh-CN" sz="900">
                          <a:effectLst/>
                        </a:rPr>
                        <a:t>存储配置</a:t>
                      </a:r>
                      <a:r>
                        <a:rPr lang="en-US" sz="900">
                          <a:effectLst/>
                        </a:rPr>
                        <a:t/>
                      </a:r>
                      <a:br>
                        <a:rPr lang="en-US" sz="900">
                          <a:effectLst/>
                        </a:rPr>
                      </a:br>
                      <a:r>
                        <a:rPr lang="en-US" sz="900">
                          <a:effectLst/>
                        </a:rPr>
                        <a:t>        stateMachineConfig.setDataSource(dataSource); 	// </a:t>
                      </a:r>
                      <a:r>
                        <a:rPr lang="zh-CN" sz="900">
                          <a:effectLst/>
                        </a:rPr>
                        <a:t>数据源配置</a:t>
                      </a:r>
                      <a:r>
                        <a:rPr lang="en-US" sz="900">
                          <a:effectLst/>
                        </a:rPr>
                        <a:t/>
                      </a:r>
                      <a:br>
                        <a:rPr lang="en-US" sz="900">
                          <a:effectLst/>
                        </a:rPr>
                      </a:br>
                      <a:r>
                        <a:rPr lang="en-US" sz="900">
                          <a:effectLst/>
                        </a:rPr>
                        <a:t>        Resource resource = new ClassPathResource("saga/company-hr-add.json"); // saga</a:t>
                      </a:r>
                      <a:br>
                        <a:rPr lang="en-US" sz="900">
                          <a:effectLst/>
                        </a:rPr>
                      </a:br>
                      <a:r>
                        <a:rPr lang="en-US" sz="900">
                          <a:effectLst/>
                        </a:rPr>
                        <a:t>        stateMachineConfig.setResources(new Resource[]{resource}); // </a:t>
                      </a:r>
                      <a:r>
                        <a:rPr lang="zh-CN" sz="900">
                          <a:effectLst/>
                        </a:rPr>
                        <a:t>资源绑定</a:t>
                      </a:r>
                      <a:r>
                        <a:rPr lang="en-US" sz="900">
                          <a:effectLst/>
                        </a:rPr>
                        <a:t/>
                      </a:r>
                      <a:br>
                        <a:rPr lang="en-US" sz="900">
                          <a:effectLst/>
                        </a:rPr>
                      </a:br>
                      <a:r>
                        <a:rPr lang="en-US" sz="900">
                          <a:effectLst/>
                        </a:rPr>
                        <a:t>        stateMachineConfig.setEnableAsync(true); 		// </a:t>
                      </a:r>
                      <a:r>
                        <a:rPr lang="zh-CN" sz="900">
                          <a:effectLst/>
                        </a:rPr>
                        <a:t>异步支持</a:t>
                      </a:r>
                      <a:r>
                        <a:rPr lang="en-US" sz="900">
                          <a:effectLst/>
                        </a:rPr>
                        <a:t/>
                      </a:r>
                      <a:br>
                        <a:rPr lang="en-US" sz="900">
                          <a:effectLst/>
                        </a:rPr>
                      </a:br>
                      <a:r>
                        <a:rPr lang="en-US" sz="900">
                          <a:effectLst/>
                        </a:rPr>
                        <a:t>        stateMachineConfig.setThreadPoolExecutor(getThreadExecutorConfig()); // </a:t>
                      </a:r>
                      <a:r>
                        <a:rPr lang="zh-CN" sz="900">
                          <a:effectLst/>
                        </a:rPr>
                        <a:t>线程池定义</a:t>
                      </a:r>
                      <a:r>
                        <a:rPr lang="en-US" sz="900">
                          <a:effectLst/>
                        </a:rPr>
                        <a:t/>
                      </a:r>
                      <a:br>
                        <a:rPr lang="en-US" sz="900">
                          <a:effectLst/>
                        </a:rPr>
                      </a:br>
                      <a:r>
                        <a:rPr lang="en-US" sz="900">
                          <a:effectLst/>
                        </a:rPr>
                        <a:t>        return stateMachineConfig;</a:t>
                      </a:r>
                      <a:br>
                        <a:rPr lang="en-US" sz="900">
                          <a:effectLst/>
                        </a:rPr>
                      </a:br>
                      <a:r>
                        <a:rPr lang="en-US" sz="900">
                          <a:effectLst/>
                        </a:rPr>
                        <a:t>    }</a:t>
                      </a:r>
                      <a:br>
                        <a:rPr lang="en-US" sz="900">
                          <a:effectLst/>
                        </a:rPr>
                      </a:br>
                      <a:r>
                        <a:rPr lang="en-US" sz="900">
                          <a:effectLst/>
                        </a:rPr>
                        <a:t>    @Bean</a:t>
                      </a:r>
                      <a:br>
                        <a:rPr lang="en-US" sz="900">
                          <a:effectLst/>
                        </a:rPr>
                      </a:br>
                      <a:r>
                        <a:rPr lang="en-US" sz="900">
                          <a:effectLst/>
                        </a:rPr>
                        <a:t>    public ProcessCtrlStateMachineEngine stateMachineEngine(){	// </a:t>
                      </a:r>
                      <a:r>
                        <a:rPr lang="zh-CN" sz="900">
                          <a:effectLst/>
                        </a:rPr>
                        <a:t>状态机引擎</a:t>
                      </a:r>
                      <a:r>
                        <a:rPr lang="en-US" sz="900">
                          <a:effectLst/>
                        </a:rPr>
                        <a:t/>
                      </a:r>
                      <a:br>
                        <a:rPr lang="en-US" sz="900">
                          <a:effectLst/>
                        </a:rPr>
                      </a:br>
                      <a:r>
                        <a:rPr lang="en-US" sz="900">
                          <a:effectLst/>
                        </a:rPr>
                        <a:t>        ProcessCtrlStateMachineEngine processCtrlStateMachineEngine = 		new ProcessCtrlStateMachineEngine();</a:t>
                      </a:r>
                      <a:br>
                        <a:rPr lang="en-US" sz="900">
                          <a:effectLst/>
                        </a:rPr>
                      </a:br>
                      <a:r>
                        <a:rPr lang="en-US" sz="900">
                          <a:effectLst/>
                        </a:rPr>
                        <a:t>        processCtrlStateMachineEngine.setStateMachineConfig(dbStateMachineConfig());</a:t>
                      </a:r>
                      <a:br>
                        <a:rPr lang="en-US" sz="900">
                          <a:effectLst/>
                        </a:rPr>
                      </a:br>
                      <a:r>
                        <a:rPr lang="en-US" sz="900">
                          <a:effectLst/>
                        </a:rPr>
                        <a:t>        return processCtrlStateMachineEngine;</a:t>
                      </a:r>
                      <a:br>
                        <a:rPr lang="en-US" sz="900">
                          <a:effectLst/>
                        </a:rPr>
                      </a:br>
                      <a:r>
                        <a:rPr lang="en-US" sz="900">
                          <a:effectLst/>
                        </a:rPr>
                        <a:t>    }</a:t>
                      </a:r>
                      <a:br>
                        <a:rPr lang="en-US" sz="900">
                          <a:effectLst/>
                        </a:rPr>
                      </a:br>
                      <a:r>
                        <a:rPr lang="en-US" sz="900">
                          <a:effectLst/>
                        </a:rPr>
                        <a:t>    @Bean</a:t>
                      </a:r>
                      <a:br>
                        <a:rPr lang="en-US" sz="900">
                          <a:effectLst/>
                        </a:rPr>
                      </a:br>
                      <a:r>
                        <a:rPr lang="en-US" sz="900">
                          <a:effectLst/>
                        </a:rPr>
                        <a:t>    public StateMachineEngineHolder stateMachineEngineHolder(){	// </a:t>
                      </a:r>
                      <a:r>
                        <a:rPr lang="zh-CN" sz="900">
                          <a:effectLst/>
                        </a:rPr>
                        <a:t>状态机持有者</a:t>
                      </a:r>
                      <a:r>
                        <a:rPr lang="en-US" sz="900">
                          <a:effectLst/>
                        </a:rPr>
                        <a:t/>
                      </a:r>
                      <a:br>
                        <a:rPr lang="en-US" sz="900">
                          <a:effectLst/>
                        </a:rPr>
                      </a:br>
                      <a:r>
                        <a:rPr lang="en-US" sz="900">
                          <a:effectLst/>
                        </a:rPr>
                        <a:t>        StateMachineEngineHolder engineHolder = new StateMachineEngineHolder();</a:t>
                      </a:r>
                      <a:br>
                        <a:rPr lang="en-US" sz="900">
                          <a:effectLst/>
                        </a:rPr>
                      </a:br>
                      <a:r>
                        <a:rPr lang="en-US" sz="900">
                          <a:effectLst/>
                        </a:rPr>
                        <a:t>        engineHolder.setStateMachineEngine(stateMachineEngine());</a:t>
                      </a:r>
                      <a:br>
                        <a:rPr lang="en-US" sz="900">
                          <a:effectLst/>
                        </a:rPr>
                      </a:br>
                      <a:r>
                        <a:rPr lang="en-US" sz="900">
                          <a:effectLst/>
                        </a:rPr>
                        <a:t>        return engineHolder;</a:t>
                      </a:r>
                      <a:br>
                        <a:rPr lang="en-US" sz="900">
                          <a:effectLst/>
                        </a:rPr>
                      </a:br>
                      <a:r>
                        <a:rPr lang="en-US" sz="900">
                          <a:effectLst/>
                        </a:rPr>
                        <a:t>    }</a:t>
                      </a:r>
                      <a:br>
                        <a:rPr lang="en-US" sz="900">
                          <a:effectLst/>
                        </a:rPr>
                      </a:br>
                      <a:r>
                        <a:rPr lang="en-US" sz="900">
                          <a:effectLst/>
                        </a:rPr>
                        <a:t>}</a:t>
                      </a:r>
                      <a:endParaRPr lang="zh-CN" sz="1000">
                        <a:effectLst/>
                        <a:latin typeface="Times New Roman" panose="02020603050405020304" pitchFamily="18" charset="0"/>
                      </a:endParaRPr>
                    </a:p>
                  </a:txBody>
                  <a:tcPr marL="65899" marR="65899" marT="0" marB="0"/>
                </a:tc>
                <a:extLst>
                  <a:ext uri="{0D108BD9-81ED-4DB2-BD59-A6C34878D82A}">
                    <a16:rowId xmlns:a16="http://schemas.microsoft.com/office/drawing/2014/main" val="1970111741"/>
                  </a:ext>
                </a:extLst>
              </a:tr>
            </a:tbl>
          </a:graphicData>
        </a:graphic>
      </p:graphicFrame>
    </p:spTree>
    <p:extLst>
      <p:ext uri="{BB962C8B-B14F-4D97-AF65-F5344CB8AC3E}">
        <p14:creationId xmlns:p14="http://schemas.microsoft.com/office/powerpoint/2010/main" val="405421899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IDeptSaga</a:t>
            </a:r>
            <a:r>
              <a:rPr lang="zh-CN" altLang="zh-CN"/>
              <a:t>接口</a:t>
            </a:r>
            <a:endParaRPr lang="zh-CN" altLang="en-US"/>
          </a:p>
        </p:txBody>
      </p:sp>
      <p:graphicFrame>
        <p:nvGraphicFramePr>
          <p:cNvPr id="4" name="表格 3"/>
          <p:cNvGraphicFramePr>
            <a:graphicFrameLocks noGrp="1"/>
          </p:cNvGraphicFramePr>
          <p:nvPr>
            <p:extLst/>
          </p:nvPr>
        </p:nvGraphicFramePr>
        <p:xfrm>
          <a:off x="221138" y="849086"/>
          <a:ext cx="11701621" cy="2762793"/>
        </p:xfrm>
        <a:graphic>
          <a:graphicData uri="http://schemas.openxmlformats.org/drawingml/2006/table">
            <a:tbl>
              <a:tblPr firstRow="1" firstCol="1" lastRow="1" lastCol="1" bandRow="1" bandCol="1">
                <a:tableStyleId>{5940675A-B579-460E-94D1-54222C63F5DA}</a:tableStyleId>
              </a:tblPr>
              <a:tblGrid>
                <a:gridCol w="11701621">
                  <a:extLst>
                    <a:ext uri="{9D8B030D-6E8A-4147-A177-3AD203B41FA5}">
                      <a16:colId xmlns:a16="http://schemas.microsoft.com/office/drawing/2014/main" val="4202553534"/>
                    </a:ext>
                  </a:extLst>
                </a:gridCol>
              </a:tblGrid>
              <a:tr h="2762793">
                <a:tc>
                  <a:txBody>
                    <a:bodyPr/>
                    <a:lstStyle/>
                    <a:p>
                      <a:r>
                        <a:rPr lang="en-US" sz="1800">
                          <a:effectLst/>
                        </a:rPr>
                        <a:t>package com.yootk.consumer.saga;</a:t>
                      </a:r>
                      <a:br>
                        <a:rPr lang="en-US" sz="1800">
                          <a:effectLst/>
                        </a:rPr>
                      </a:br>
                      <a:r>
                        <a:rPr lang="en-US" sz="1800">
                          <a:effectLst/>
                        </a:rPr>
                        <a:t>public interface IDeptSaga {</a:t>
                      </a:r>
                      <a:br>
                        <a:rPr lang="en-US" sz="1800">
                          <a:effectLst/>
                        </a:rPr>
                      </a:br>
                      <a:r>
                        <a:rPr lang="en-US" sz="1800">
                          <a:effectLst/>
                        </a:rPr>
                        <a:t>    boolean reduce(String businessKey, DeptDTO dept); 		// </a:t>
                      </a:r>
                      <a:r>
                        <a:rPr lang="zh-CN" sz="1800">
                          <a:effectLst/>
                        </a:rPr>
                        <a:t>业务处理</a:t>
                      </a:r>
                      <a:r>
                        <a:rPr lang="en-US" sz="1800">
                          <a:effectLst/>
                        </a:rPr>
                        <a:t/>
                      </a:r>
                      <a:br>
                        <a:rPr lang="en-US" sz="1800">
                          <a:effectLst/>
                        </a:rPr>
                      </a:br>
                      <a:r>
                        <a:rPr lang="en-US" sz="1800">
                          <a:effectLst/>
                        </a:rPr>
                        <a:t>    boolean compensateReduce(String businessKey, DeptDTO dept); 	// </a:t>
                      </a:r>
                      <a:r>
                        <a:rPr lang="zh-CN" sz="1800">
                          <a:effectLst/>
                        </a:rPr>
                        <a:t>业务补偿</a:t>
                      </a:r>
                      <a:r>
                        <a:rPr lang="en-US" sz="1800">
                          <a:effectLst/>
                        </a:rPr>
                        <a:t/>
                      </a:r>
                      <a:br>
                        <a:rPr lang="en-US" sz="1800">
                          <a:effectLst/>
                        </a:rPr>
                      </a:br>
                      <a:r>
                        <a:rPr lang="en-US" sz="1800">
                          <a:effectLst/>
                        </a:rPr>
                        <a:t>}</a:t>
                      </a:r>
                      <a:endParaRPr lang="zh-CN" sz="1800">
                        <a:effectLst/>
                        <a:latin typeface="Times New Roman" panose="02020603050405020304" pitchFamily="18" charset="0"/>
                      </a:endParaRPr>
                    </a:p>
                  </a:txBody>
                  <a:tcPr marL="68580" marR="68580" marT="0" marB="0"/>
                </a:tc>
                <a:extLst>
                  <a:ext uri="{0D108BD9-81ED-4DB2-BD59-A6C34878D82A}">
                    <a16:rowId xmlns:a16="http://schemas.microsoft.com/office/drawing/2014/main" val="263253416"/>
                  </a:ext>
                </a:extLst>
              </a:tr>
            </a:tbl>
          </a:graphicData>
        </a:graphic>
      </p:graphicFrame>
    </p:spTree>
    <p:extLst>
      <p:ext uri="{BB962C8B-B14F-4D97-AF65-F5344CB8AC3E}">
        <p14:creationId xmlns:p14="http://schemas.microsoft.com/office/powerpoint/2010/main" val="21074281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DeptSagaImpl</a:t>
            </a:r>
            <a:r>
              <a:rPr lang="zh-CN" altLang="zh-CN"/>
              <a:t>实现子类</a:t>
            </a:r>
            <a:endParaRPr lang="zh-CN" altLang="en-US"/>
          </a:p>
        </p:txBody>
      </p:sp>
      <p:graphicFrame>
        <p:nvGraphicFramePr>
          <p:cNvPr id="4" name="表格 3"/>
          <p:cNvGraphicFramePr>
            <a:graphicFrameLocks noGrp="1"/>
          </p:cNvGraphicFramePr>
          <p:nvPr>
            <p:extLst/>
          </p:nvPr>
        </p:nvGraphicFramePr>
        <p:xfrm>
          <a:off x="180498" y="849086"/>
          <a:ext cx="11793061" cy="5856513"/>
        </p:xfrm>
        <a:graphic>
          <a:graphicData uri="http://schemas.openxmlformats.org/drawingml/2006/table">
            <a:tbl>
              <a:tblPr firstRow="1" firstCol="1" lastRow="1" lastCol="1" bandRow="1" bandCol="1">
                <a:tableStyleId>{5940675A-B579-460E-94D1-54222C63F5DA}</a:tableStyleId>
              </a:tblPr>
              <a:tblGrid>
                <a:gridCol w="11793061">
                  <a:extLst>
                    <a:ext uri="{9D8B030D-6E8A-4147-A177-3AD203B41FA5}">
                      <a16:colId xmlns:a16="http://schemas.microsoft.com/office/drawing/2014/main" val="486237858"/>
                    </a:ext>
                  </a:extLst>
                </a:gridCol>
              </a:tblGrid>
              <a:tr h="5856513">
                <a:tc>
                  <a:txBody>
                    <a:bodyPr/>
                    <a:lstStyle/>
                    <a:p>
                      <a:r>
                        <a:rPr lang="en-US" sz="1400">
                          <a:effectLst/>
                        </a:rPr>
                        <a:t>package com.yootk.consumer.saga.impl;</a:t>
                      </a:r>
                      <a:br>
                        <a:rPr lang="en-US" sz="1400">
                          <a:effectLst/>
                        </a:rPr>
                      </a:br>
                      <a:r>
                        <a:rPr lang="en-US" sz="1400">
                          <a:effectLst/>
                        </a:rPr>
                        <a:t>@Component("deptSaga") 				// </a:t>
                      </a:r>
                      <a:r>
                        <a:rPr lang="zh-CN" sz="1400">
                          <a:effectLst/>
                        </a:rPr>
                        <a:t>与</a:t>
                      </a:r>
                      <a:r>
                        <a:rPr lang="en-US" sz="1400">
                          <a:effectLst/>
                        </a:rPr>
                        <a:t>Saga</a:t>
                      </a:r>
                      <a:r>
                        <a:rPr lang="zh-CN" sz="1400">
                          <a:effectLst/>
                        </a:rPr>
                        <a:t>模型中的</a:t>
                      </a:r>
                      <a:r>
                        <a:rPr lang="en-US" sz="1400">
                          <a:effectLst/>
                        </a:rPr>
                        <a:t>Bean</a:t>
                      </a:r>
                      <a:r>
                        <a:rPr lang="zh-CN" sz="1400">
                          <a:effectLst/>
                        </a:rPr>
                        <a:t>名称一致</a:t>
                      </a:r>
                      <a:r>
                        <a:rPr lang="en-US" sz="1400">
                          <a:effectLst/>
                        </a:rPr>
                        <a:t/>
                      </a:r>
                      <a:br>
                        <a:rPr lang="en-US" sz="1400">
                          <a:effectLst/>
                        </a:rPr>
                      </a:br>
                      <a:r>
                        <a:rPr lang="en-US" sz="1400">
                          <a:effectLst/>
                        </a:rPr>
                        <a:t>@Slf4j 								// </a:t>
                      </a:r>
                      <a:r>
                        <a:rPr lang="zh-CN" sz="1400">
                          <a:effectLst/>
                        </a:rPr>
                        <a:t>日志定义</a:t>
                      </a:r>
                      <a:r>
                        <a:rPr lang="en-US" sz="1400">
                          <a:effectLst/>
                        </a:rPr>
                        <a:t/>
                      </a:r>
                      <a:br>
                        <a:rPr lang="en-US" sz="1400">
                          <a:effectLst/>
                        </a:rPr>
                      </a:br>
                      <a:r>
                        <a:rPr lang="en-US" sz="1400">
                          <a:effectLst/>
                        </a:rPr>
                        <a:t>public class DeptSagaImpl implements IDeptSaga {</a:t>
                      </a:r>
                      <a:br>
                        <a:rPr lang="en-US" sz="1400">
                          <a:effectLst/>
                        </a:rPr>
                      </a:br>
                      <a:r>
                        <a:rPr lang="en-US" sz="1400">
                          <a:effectLst/>
                        </a:rPr>
                        <a:t>    @Autowired</a:t>
                      </a:r>
                      <a:br>
                        <a:rPr lang="en-US" sz="1400">
                          <a:effectLst/>
                        </a:rPr>
                      </a:br>
                      <a:r>
                        <a:rPr lang="en-US" sz="1400">
                          <a:effectLst/>
                        </a:rPr>
                        <a:t>    private IDeptService deptService; 				// Feign</a:t>
                      </a:r>
                      <a:r>
                        <a:rPr lang="zh-CN" sz="1400">
                          <a:effectLst/>
                        </a:rPr>
                        <a:t>远程接口</a:t>
                      </a:r>
                      <a:r>
                        <a:rPr lang="en-US" sz="1400">
                          <a:effectLst/>
                        </a:rPr>
                        <a:t/>
                      </a:r>
                      <a:br>
                        <a:rPr lang="en-US" sz="1400">
                          <a:effectLst/>
                        </a:rPr>
                      </a:br>
                      <a:r>
                        <a:rPr lang="en-US" sz="1400">
                          <a:effectLst/>
                        </a:rPr>
                        <a:t>    @Override</a:t>
                      </a:r>
                      <a:br>
                        <a:rPr lang="en-US" sz="1400">
                          <a:effectLst/>
                        </a:rPr>
                      </a:br>
                      <a:r>
                        <a:rPr lang="en-US" sz="1400">
                          <a:effectLst/>
                        </a:rPr>
                        <a:t>    public boolean reduce(String businessKey, DeptDTO dept) { 	// </a:t>
                      </a:r>
                      <a:r>
                        <a:rPr lang="zh-CN" sz="1400">
                          <a:effectLst/>
                        </a:rPr>
                        <a:t>服务调用</a:t>
                      </a:r>
                      <a:r>
                        <a:rPr lang="en-US" sz="1400">
                          <a:effectLst/>
                        </a:rPr>
                        <a:t/>
                      </a:r>
                      <a:br>
                        <a:rPr lang="en-US" sz="1400">
                          <a:effectLst/>
                        </a:rPr>
                      </a:br>
                      <a:r>
                        <a:rPr lang="en-US" sz="1400">
                          <a:effectLst/>
                        </a:rPr>
                        <a:t>        log.info("</a:t>
                      </a:r>
                      <a:r>
                        <a:rPr lang="zh-CN" sz="1400">
                          <a:effectLst/>
                        </a:rPr>
                        <a:t>【部门业务处理】业务</a:t>
                      </a:r>
                      <a:r>
                        <a:rPr lang="en-US" sz="1400">
                          <a:effectLst/>
                        </a:rPr>
                        <a:t>KEY</a:t>
                      </a:r>
                      <a:r>
                        <a:rPr lang="zh-CN" sz="1400">
                          <a:effectLst/>
                        </a:rPr>
                        <a:t>：</a:t>
                      </a:r>
                      <a:r>
                        <a:rPr lang="en-US" sz="1400">
                          <a:effectLst/>
                        </a:rPr>
                        <a:t>{}</a:t>
                      </a:r>
                      <a:r>
                        <a:rPr lang="zh-CN" sz="1400">
                          <a:effectLst/>
                        </a:rPr>
                        <a:t>、部门信息：</a:t>
                      </a:r>
                      <a:r>
                        <a:rPr lang="en-US" sz="1400">
                          <a:effectLst/>
                        </a:rPr>
                        <a:t>{}", businessKey, dept); // </a:t>
                      </a:r>
                      <a:r>
                        <a:rPr lang="zh-CN" sz="1400">
                          <a:effectLst/>
                        </a:rPr>
                        <a:t>日志输出</a:t>
                      </a:r>
                      <a:r>
                        <a:rPr lang="en-US" sz="1400">
                          <a:effectLst/>
                        </a:rPr>
                        <a:t/>
                      </a:r>
                      <a:br>
                        <a:rPr lang="en-US" sz="1400">
                          <a:effectLst/>
                        </a:rPr>
                      </a:br>
                      <a:r>
                        <a:rPr lang="en-US" sz="1400">
                          <a:effectLst/>
                        </a:rPr>
                        <a:t>        if (dept.getDname() == null || "".equals(dept.getDname())) {</a:t>
                      </a:r>
                      <a:br>
                        <a:rPr lang="en-US" sz="1400">
                          <a:effectLst/>
                        </a:rPr>
                      </a:br>
                      <a:r>
                        <a:rPr lang="en-US" sz="1400">
                          <a:effectLst/>
                        </a:rPr>
                        <a:t>            throw new RuntimeException("</a:t>
                      </a:r>
                      <a:r>
                        <a:rPr lang="zh-CN" sz="1400">
                          <a:effectLst/>
                        </a:rPr>
                        <a:t>部门名称不允许为空。</a:t>
                      </a:r>
                      <a:r>
                        <a:rPr lang="en-US" sz="1400">
                          <a:effectLst/>
                        </a:rPr>
                        <a:t>"); 		// </a:t>
                      </a:r>
                      <a:r>
                        <a:rPr lang="zh-CN" sz="1400">
                          <a:effectLst/>
                        </a:rPr>
                        <a:t>模拟异常</a:t>
                      </a:r>
                      <a:r>
                        <a:rPr lang="en-US" sz="1400">
                          <a:effectLst/>
                        </a:rPr>
                        <a:t/>
                      </a:r>
                      <a:br>
                        <a:rPr lang="en-US" sz="1400">
                          <a:effectLst/>
                        </a:rPr>
                      </a:br>
                      <a:r>
                        <a:rPr lang="en-US" sz="1400">
                          <a:effectLst/>
                        </a:rPr>
                        <a:t>        }</a:t>
                      </a:r>
                      <a:br>
                        <a:rPr lang="en-US" sz="1400">
                          <a:effectLst/>
                        </a:rPr>
                      </a:br>
                      <a:r>
                        <a:rPr lang="en-US" sz="1400">
                          <a:effectLst/>
                        </a:rPr>
                        <a:t>        try {</a:t>
                      </a:r>
                      <a:br>
                        <a:rPr lang="en-US" sz="1400">
                          <a:effectLst/>
                        </a:rPr>
                      </a:br>
                      <a:r>
                        <a:rPr lang="en-US" sz="1400">
                          <a:effectLst/>
                        </a:rPr>
                        <a:t>            return this.deptService.add(dept); 			// </a:t>
                      </a:r>
                      <a:r>
                        <a:rPr lang="zh-CN" sz="1400">
                          <a:effectLst/>
                        </a:rPr>
                        <a:t>业务调用</a:t>
                      </a:r>
                      <a:r>
                        <a:rPr lang="en-US" sz="1400">
                          <a:effectLst/>
                        </a:rPr>
                        <a:t/>
                      </a:r>
                      <a:br>
                        <a:rPr lang="en-US" sz="1400">
                          <a:effectLst/>
                        </a:rPr>
                      </a:br>
                      <a:r>
                        <a:rPr lang="en-US" sz="1400">
                          <a:effectLst/>
                        </a:rPr>
                        <a:t>        } catch (Exception e) {</a:t>
                      </a:r>
                      <a:br>
                        <a:rPr lang="en-US" sz="1400">
                          <a:effectLst/>
                        </a:rPr>
                      </a:br>
                      <a:r>
                        <a:rPr lang="en-US" sz="1400">
                          <a:effectLst/>
                        </a:rPr>
                        <a:t>            return false; 						// </a:t>
                      </a:r>
                      <a:r>
                        <a:rPr lang="zh-CN" sz="1400">
                          <a:effectLst/>
                        </a:rPr>
                        <a:t>出错返回</a:t>
                      </a:r>
                      <a:r>
                        <a:rPr lang="en-US" sz="1400">
                          <a:effectLst/>
                        </a:rPr>
                        <a:t>false</a:t>
                      </a:r>
                      <a:br>
                        <a:rPr lang="en-US" sz="1400">
                          <a:effectLst/>
                        </a:rPr>
                      </a:br>
                      <a:r>
                        <a:rPr lang="en-US" sz="1400">
                          <a:effectLst/>
                        </a:rPr>
                        <a:t>        }</a:t>
                      </a:r>
                      <a:br>
                        <a:rPr lang="en-US" sz="1400">
                          <a:effectLst/>
                        </a:rPr>
                      </a:br>
                      <a:r>
                        <a:rPr lang="en-US" sz="1400">
                          <a:effectLst/>
                        </a:rPr>
                        <a:t>    }</a:t>
                      </a:r>
                      <a:br>
                        <a:rPr lang="en-US" sz="1400">
                          <a:effectLst/>
                        </a:rPr>
                      </a:br>
                      <a:r>
                        <a:rPr lang="en-US" sz="1400">
                          <a:effectLst/>
                        </a:rPr>
                        <a:t>    @Override</a:t>
                      </a:r>
                      <a:br>
                        <a:rPr lang="en-US" sz="1400">
                          <a:effectLst/>
                        </a:rPr>
                      </a:br>
                      <a:r>
                        <a:rPr lang="en-US" sz="1400">
                          <a:effectLst/>
                        </a:rPr>
                        <a:t>    public boolean compensateReduce(String businessKey, DeptDTO dept) { // </a:t>
                      </a:r>
                      <a:r>
                        <a:rPr lang="zh-CN" sz="1400">
                          <a:effectLst/>
                        </a:rPr>
                        <a:t>服务补偿</a:t>
                      </a:r>
                      <a:r>
                        <a:rPr lang="en-US" sz="1400">
                          <a:effectLst/>
                        </a:rPr>
                        <a:t/>
                      </a:r>
                      <a:br>
                        <a:rPr lang="en-US" sz="1400">
                          <a:effectLst/>
                        </a:rPr>
                      </a:br>
                      <a:r>
                        <a:rPr lang="en-US" sz="1400">
                          <a:effectLst/>
                        </a:rPr>
                        <a:t>        log.info("</a:t>
                      </a:r>
                      <a:r>
                        <a:rPr lang="zh-CN" sz="1400">
                          <a:effectLst/>
                        </a:rPr>
                        <a:t>【部门业务补偿】业务</a:t>
                      </a:r>
                      <a:r>
                        <a:rPr lang="en-US" sz="1400">
                          <a:effectLst/>
                        </a:rPr>
                        <a:t>KEY</a:t>
                      </a:r>
                      <a:r>
                        <a:rPr lang="zh-CN" sz="1400">
                          <a:effectLst/>
                        </a:rPr>
                        <a:t>：</a:t>
                      </a:r>
                      <a:r>
                        <a:rPr lang="en-US" sz="1400">
                          <a:effectLst/>
                        </a:rPr>
                        <a:t>{}</a:t>
                      </a:r>
                      <a:r>
                        <a:rPr lang="zh-CN" sz="1400">
                          <a:effectLst/>
                        </a:rPr>
                        <a:t>、部门信息：</a:t>
                      </a:r>
                      <a:r>
                        <a:rPr lang="en-US" sz="1400">
                          <a:effectLst/>
                        </a:rPr>
                        <a:t>{}", businessKey, dept); // </a:t>
                      </a:r>
                      <a:r>
                        <a:rPr lang="zh-CN" sz="1400">
                          <a:effectLst/>
                        </a:rPr>
                        <a:t>日志输出</a:t>
                      </a:r>
                      <a:r>
                        <a:rPr lang="en-US" sz="1400">
                          <a:effectLst/>
                        </a:rPr>
                        <a:t/>
                      </a:r>
                      <a:br>
                        <a:rPr lang="en-US" sz="1400">
                          <a:effectLst/>
                        </a:rPr>
                      </a:br>
                      <a:r>
                        <a:rPr lang="en-US" sz="1400">
                          <a:effectLst/>
                        </a:rPr>
                        <a:t>        // </a:t>
                      </a:r>
                      <a:r>
                        <a:rPr lang="zh-CN" sz="1400">
                          <a:effectLst/>
                        </a:rPr>
                        <a:t>本处不再实现具体的业务补偿处理逻辑，实际中需要服务端提供补偿操作接口</a:t>
                      </a:r>
                      <a:r>
                        <a:rPr lang="en-US" sz="1400">
                          <a:effectLst/>
                        </a:rPr>
                        <a:t/>
                      </a:r>
                      <a:br>
                        <a:rPr lang="en-US" sz="1400">
                          <a:effectLst/>
                        </a:rPr>
                      </a:br>
                      <a:r>
                        <a:rPr lang="en-US" sz="1400">
                          <a:effectLst/>
                        </a:rPr>
                        <a:t>        return true;</a:t>
                      </a:r>
                      <a:br>
                        <a:rPr lang="en-US" sz="1400">
                          <a:effectLst/>
                        </a:rPr>
                      </a:br>
                      <a:r>
                        <a:rPr lang="en-US" sz="1400">
                          <a:effectLst/>
                        </a:rPr>
                        <a:t>    }</a:t>
                      </a:r>
                      <a:br>
                        <a:rPr lang="en-US" sz="1400">
                          <a:effectLst/>
                        </a:rPr>
                      </a:br>
                      <a:r>
                        <a:rPr lang="en-US" sz="1400">
                          <a:effectLst/>
                        </a:rPr>
                        <a:t>}</a:t>
                      </a:r>
                      <a:endParaRPr lang="zh-CN" sz="1400">
                        <a:effectLst/>
                        <a:latin typeface="Times New Roman" panose="02020603050405020304" pitchFamily="18" charset="0"/>
                      </a:endParaRPr>
                    </a:p>
                  </a:txBody>
                  <a:tcPr marL="68580" marR="68580" marT="0" marB="0"/>
                </a:tc>
                <a:extLst>
                  <a:ext uri="{0D108BD9-81ED-4DB2-BD59-A6C34878D82A}">
                    <a16:rowId xmlns:a16="http://schemas.microsoft.com/office/drawing/2014/main" val="2789312856"/>
                  </a:ext>
                </a:extLst>
              </a:tr>
            </a:tbl>
          </a:graphicData>
        </a:graphic>
      </p:graphicFrame>
    </p:spTree>
    <p:extLst>
      <p:ext uri="{BB962C8B-B14F-4D97-AF65-F5344CB8AC3E}">
        <p14:creationId xmlns:p14="http://schemas.microsoft.com/office/powerpoint/2010/main" val="36947900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5171</Words>
  <Application>Microsoft Office PowerPoint</Application>
  <PresentationFormat>宽屏</PresentationFormat>
  <Paragraphs>312</Paragraphs>
  <Slides>106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106</vt:i4>
      </vt:variant>
    </vt:vector>
  </HeadingPairs>
  <TitlesOfParts>
    <vt:vector size="115" baseType="lpstr">
      <vt:lpstr>阿里巴巴普惠体 B</vt:lpstr>
      <vt:lpstr>等线</vt:lpstr>
      <vt:lpstr>黑体</vt:lpstr>
      <vt:lpstr>宋体</vt:lpstr>
      <vt:lpstr>微软雅黑</vt:lpstr>
      <vt:lpstr>Arial</vt:lpstr>
      <vt:lpstr>Times New Roman</vt:lpstr>
      <vt:lpstr>Wingdings</vt:lpstr>
      <vt:lpstr>Office 主题​​</vt:lpstr>
      <vt:lpstr>PowerPoint 演示文稿</vt:lpstr>
      <vt:lpstr>平台业务整合改进</vt:lpstr>
      <vt:lpstr>消息组件混用</vt:lpstr>
      <vt:lpstr>SpringCloudStream实现架构</vt:lpstr>
      <vt:lpstr>依赖配置</vt:lpstr>
      <vt:lpstr>数据传输类</vt:lpstr>
      <vt:lpstr>SpringCloudStream输出配置</vt:lpstr>
      <vt:lpstr>修改application.yml文件</vt:lpstr>
      <vt:lpstr>创建消息发送业务接口</vt:lpstr>
      <vt:lpstr>业务接口实现子类</vt:lpstr>
      <vt:lpstr>JSON数据处理</vt:lpstr>
      <vt:lpstr>启用Stream输出配置</vt:lpstr>
      <vt:lpstr>测试类</vt:lpstr>
      <vt:lpstr>SpringCloudStream消费端</vt:lpstr>
      <vt:lpstr>创建application.yml配置文件</vt:lpstr>
      <vt:lpstr>创建消息监听类</vt:lpstr>
      <vt:lpstr>Jackson配置类</vt:lpstr>
      <vt:lpstr>创建消费端启动类</vt:lpstr>
      <vt:lpstr>SCS消费过滤支持</vt:lpstr>
      <vt:lpstr>修改业务实现子类</vt:lpstr>
      <vt:lpstr>YootkSink消费接口</vt:lpstr>
      <vt:lpstr>修改application.yml文件</vt:lpstr>
      <vt:lpstr>修改消息监听类</vt:lpstr>
      <vt:lpstr>修改启动类</vt:lpstr>
      <vt:lpstr>SpringCloudConfig动态修改</vt:lpstr>
      <vt:lpstr>创建gitlab仓库</vt:lpstr>
      <vt:lpstr>GITLab代码托管</vt:lpstr>
      <vt:lpstr>配置步骤</vt:lpstr>
      <vt:lpstr>SpringCloudConfig服务端开发</vt:lpstr>
      <vt:lpstr>build.gradle配置</vt:lpstr>
      <vt:lpstr>application.yml配置文件</vt:lpstr>
      <vt:lpstr>创建服务启动类</vt:lpstr>
      <vt:lpstr>读取配置文件</vt:lpstr>
      <vt:lpstr>SpringCloudConfig客户端</vt:lpstr>
      <vt:lpstr>创建“provider-message-8201”子模块</vt:lpstr>
      <vt:lpstr>application.yml配置文件</vt:lpstr>
      <vt:lpstr>创建bootstrap.yml配置文件</vt:lpstr>
      <vt:lpstr>MessageAction控制器</vt:lpstr>
      <vt:lpstr>创建消息微服务应用启动类</vt:lpstr>
      <vt:lpstr>SpringCloudBus</vt:lpstr>
      <vt:lpstr>修改application.yml配置文件</vt:lpstr>
      <vt:lpstr>MessageConfig配置类</vt:lpstr>
      <vt:lpstr>MessageAction</vt:lpstr>
      <vt:lpstr>修改application.yml配置文件</vt:lpstr>
      <vt:lpstr>message.provider-dev.yml</vt:lpstr>
      <vt:lpstr>Nacos实现配置动态管理</vt:lpstr>
      <vt:lpstr>动态配置管理</vt:lpstr>
      <vt:lpstr>定义Nacos配置项</vt:lpstr>
      <vt:lpstr>修改bootstrap.yml配置文件</vt:lpstr>
      <vt:lpstr>微服务事务处理</vt:lpstr>
      <vt:lpstr>Seata操作模式（AT模式）</vt:lpstr>
      <vt:lpstr>分布式事务角色</vt:lpstr>
      <vt:lpstr>Seata处理流程</vt:lpstr>
      <vt:lpstr>创建雇员微服务</vt:lpstr>
      <vt:lpstr>雇员数据库创建脚本</vt:lpstr>
      <vt:lpstr>EmpDTO数据传输类</vt:lpstr>
      <vt:lpstr>雇员业务接口</vt:lpstr>
      <vt:lpstr>application.yml配置</vt:lpstr>
      <vt:lpstr>部门与emp数据表映射的VO类</vt:lpstr>
      <vt:lpstr>IEmpDAO数据层</vt:lpstr>
      <vt:lpstr>EmpServiceImpl业务实现子类</vt:lpstr>
      <vt:lpstr>EmpAction控制层</vt:lpstr>
      <vt:lpstr>Nacos配置项</vt:lpstr>
      <vt:lpstr>gateway.config</vt:lpstr>
      <vt:lpstr>Seata官方站点</vt:lpstr>
      <vt:lpstr>下载Seata组件</vt:lpstr>
      <vt:lpstr>Seata服务安装与配置</vt:lpstr>
      <vt:lpstr>上传Seata数据库脚本</vt:lpstr>
      <vt:lpstr>修改registry.conf配置文件</vt:lpstr>
      <vt:lpstr>修改file.conf文件</vt:lpstr>
      <vt:lpstr>服务配置</vt:lpstr>
      <vt:lpstr>config.txt配置</vt:lpstr>
      <vt:lpstr>配置上传</vt:lpstr>
      <vt:lpstr>AT模式处理</vt:lpstr>
      <vt:lpstr>undo_log数据表</vt:lpstr>
      <vt:lpstr>build.gradle配置</vt:lpstr>
      <vt:lpstr>application.yml配置文件</vt:lpstr>
      <vt:lpstr>微服务整合</vt:lpstr>
      <vt:lpstr>XA模式</vt:lpstr>
      <vt:lpstr>TCC处理模型</vt:lpstr>
      <vt:lpstr>TCC事务处理模型</vt:lpstr>
      <vt:lpstr>状态存储类</vt:lpstr>
      <vt:lpstr>部门TCC操作接口</vt:lpstr>
      <vt:lpstr>IDeptTCC接口子类</vt:lpstr>
      <vt:lpstr>DeptServiceImpl业务实现子类</vt:lpstr>
      <vt:lpstr>IEmpTCC事务接口</vt:lpstr>
      <vt:lpstr>EmpTCCImpl实现子类</vt:lpstr>
      <vt:lpstr>EmpServiceImpl业务实现子类</vt:lpstr>
      <vt:lpstr>Saga模式的产生背景</vt:lpstr>
      <vt:lpstr>Saga模型</vt:lpstr>
      <vt:lpstr>Saga配置步骤</vt:lpstr>
      <vt:lpstr>Saga模型绘制</vt:lpstr>
      <vt:lpstr>数据库脚本</vt:lpstr>
      <vt:lpstr>build.gradle配置</vt:lpstr>
      <vt:lpstr>application.yml配置</vt:lpstr>
      <vt:lpstr>DruidConfig配置类</vt:lpstr>
      <vt:lpstr>StateMachineEngineConfig配置类</vt:lpstr>
      <vt:lpstr>IDeptSaga接口</vt:lpstr>
      <vt:lpstr>DeptSagaImpl实现子类</vt:lpstr>
      <vt:lpstr>IEmpSaga接口</vt:lpstr>
      <vt:lpstr>EmpSagaImpl实现子类</vt:lpstr>
      <vt:lpstr>CompanyConsumerAction类</vt:lpstr>
      <vt:lpstr>手机扫码 —— 随时关注我们</vt:lpstr>
      <vt:lpstr>PowerPoint 演示文稿</vt:lpstr>
      <vt:lpstr>PowerPoint 演示文稿</vt:lpstr>
      <vt:lpstr>技术学习小程序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yootk</dc:creator>
  <cp:lastModifiedBy>Soil.Fish</cp:lastModifiedBy>
  <cp:revision>42</cp:revision>
  <dcterms:created xsi:type="dcterms:W3CDTF">2021-02-07T06:06:21Z</dcterms:created>
  <dcterms:modified xsi:type="dcterms:W3CDTF">2022-04-21T06:02:44Z</dcterms:modified>
</cp:coreProperties>
</file>